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9" r:id="rId4"/>
    <p:sldId id="258" r:id="rId5"/>
    <p:sldId id="260" r:id="rId6"/>
    <p:sldId id="276" r:id="rId7"/>
    <p:sldId id="277" r:id="rId8"/>
    <p:sldId id="288" r:id="rId9"/>
    <p:sldId id="289" r:id="rId10"/>
    <p:sldId id="278" r:id="rId11"/>
    <p:sldId id="279" r:id="rId12"/>
    <p:sldId id="280" r:id="rId13"/>
    <p:sldId id="303" r:id="rId14"/>
    <p:sldId id="261" r:id="rId15"/>
    <p:sldId id="283" r:id="rId16"/>
    <p:sldId id="262" r:id="rId17"/>
    <p:sldId id="281" r:id="rId18"/>
    <p:sldId id="282" r:id="rId19"/>
    <p:sldId id="263" r:id="rId20"/>
    <p:sldId id="296" r:id="rId21"/>
    <p:sldId id="304" r:id="rId22"/>
    <p:sldId id="297" r:id="rId23"/>
    <p:sldId id="298" r:id="rId24"/>
    <p:sldId id="299" r:id="rId25"/>
    <p:sldId id="305" r:id="rId26"/>
    <p:sldId id="29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90" r:id="rId36"/>
    <p:sldId id="274" r:id="rId37"/>
    <p:sldId id="291" r:id="rId38"/>
    <p:sldId id="292" r:id="rId39"/>
    <p:sldId id="293" r:id="rId40"/>
    <p:sldId id="294" r:id="rId41"/>
    <p:sldId id="275" r:id="rId42"/>
    <p:sldId id="284" r:id="rId43"/>
    <p:sldId id="285" r:id="rId44"/>
    <p:sldId id="286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85" autoAdjust="0"/>
  </p:normalViewPr>
  <p:slideViewPr>
    <p:cSldViewPr>
      <p:cViewPr varScale="1">
        <p:scale>
          <a:sx n="63" d="100"/>
          <a:sy n="63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4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4F089-D0E2-491F-A81C-6CCBC7541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Ocean Park Natural Therapies</a:t>
            </a:r>
          </a:p>
          <a:p>
            <a:r>
              <a:rPr lang="en-US" dirty="0" smtClean="0"/>
              <a:t>Dr. T. W. Brown, ND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3126-E6AE-43F0-AA44-045221E34D93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7B2CB-10D6-4A04-9613-BFB5E03EE1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B2CB-10D6-4A04-9613-BFB5E03EE1C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BD58-CCB5-4A13-973A-B7D06E626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3A9B-6E44-4909-8F63-EF4C1A12B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407E-3A24-4D3F-BB4E-4DF74F562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C38D-B068-4751-A906-996162DE7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85D9-C99D-4ABE-AC4C-D2175D702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A2450-A7BE-4F64-9D63-2AFFDC79F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10AB-03A2-4681-998F-09C0561B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FC69-B610-4708-A04E-70E521CB0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37F5-B394-4746-9B3A-4B9BE6C5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405B3-CD1F-4C77-94F3-BEC6224F1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97EB-9DE2-48EE-8B3B-59FF1067B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7177-2563-44F3-ADAA-3C2DE0853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3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38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38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E3AE75-EEFA-47DD-9BE3-BBA07F1E4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18.wmf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23.wmf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jpe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8.wmf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59.wmf"/><Relationship Id="rId4" Type="http://schemas.openxmlformats.org/officeDocument/2006/relationships/image" Target="../media/image5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9144000" cy="209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UNDERSTANDING YOUR BRAIN </a:t>
            </a:r>
            <a:br>
              <a:rPr lang="en-US" sz="4400" dirty="0" smtClean="0"/>
            </a:br>
            <a:r>
              <a:rPr lang="en-US" sz="4400" dirty="0" smtClean="0"/>
              <a:t>&amp;</a:t>
            </a:r>
            <a:br>
              <a:rPr lang="en-US" sz="4400" dirty="0" smtClean="0"/>
            </a:br>
            <a:r>
              <a:rPr lang="en-US" sz="4400" dirty="0" smtClean="0"/>
              <a:t> NERVOUS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5800725"/>
            <a:ext cx="6400800" cy="10572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Ocean Park Natural Therapies</a:t>
            </a:r>
          </a:p>
          <a:p>
            <a:pPr eaLnBrk="1" hangingPunct="1">
              <a:defRPr/>
            </a:pPr>
            <a:r>
              <a:rPr lang="en-US" sz="2800" smtClean="0"/>
              <a:t>Dr. T. W. Brown, ND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643188"/>
            <a:ext cx="20224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714625"/>
            <a:ext cx="19923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Autonomic Nervous System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Sympathetic – fight, flight, fright and the ‘away from system’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Parasympathetic – rest, repair, relaxation, reproduction – our ‘towards system’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Enteric nervous system – our gut or ‘belly brain’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Autonomic Nervous System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Innervates everything – including all joints, viscera (guts), and extracellular tissue (outside the cell)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Operates entirely at the subconscious levels of the nervous system (Limbic and Reptilian Levels)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4 Levels of Central Nervous System Function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56515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Reptilian – Brain Stem &amp; Spinal Cord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Limbic – Midbrain Functions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Cortical – Lower &amp; Higher Brain Functions</a:t>
            </a: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997200"/>
            <a:ext cx="2016125" cy="194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89" name="Picture 6" descr="ANATM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724400"/>
            <a:ext cx="18510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CS002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628775"/>
            <a:ext cx="1733550" cy="15462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Human Triune Brain</a:t>
            </a:r>
            <a:endParaRPr lang="en-US" dirty="0"/>
          </a:p>
        </p:txBody>
      </p:sp>
      <p:pic>
        <p:nvPicPr>
          <p:cNvPr id="17411" name="Content Placeholder 3" descr="Human Triune Br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600200"/>
            <a:ext cx="8143875" cy="530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Reptilian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Primitive High Speed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Basic &amp; Reflexive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Poor Differentiation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Basic Survival Functions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Withdrawal or Startle Reflexes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Food – Suckling, Swallowing Reflexes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Shelter – Bonding, Fetal Positioning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Reproduction – Mating Reflexes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Territorial – Proprioception Reflexes</a:t>
            </a:r>
          </a:p>
        </p:txBody>
      </p:sp>
      <p:pic>
        <p:nvPicPr>
          <p:cNvPr id="18436" name="Picture 4" descr="CS002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205038"/>
            <a:ext cx="1733550" cy="15462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5" descr="CS0003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692150"/>
            <a:ext cx="1981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Reptilian System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Reflexive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Reflexes are designed to activate quickly – ie without thought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Activate only when stimulated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Are not supposed to be on – all-the-time or at-the-wrong-time.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Should be active when needed.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Inappropriate activation/deactivation equals problems in normal processing</a:t>
            </a:r>
          </a:p>
        </p:txBody>
      </p:sp>
      <p:pic>
        <p:nvPicPr>
          <p:cNvPr id="19460" name="Picture 4" descr="CS000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04813"/>
            <a:ext cx="19812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Limbic – Mammalian Brain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Midbrain</a:t>
            </a:r>
          </a:p>
          <a:p>
            <a:pPr eaLnBrk="1" hangingPunct="1">
              <a:defRPr/>
            </a:pPr>
            <a:r>
              <a:rPr lang="en-US" smtClean="0"/>
              <a:t>Emotions</a:t>
            </a:r>
          </a:p>
          <a:p>
            <a:pPr eaLnBrk="1" hangingPunct="1">
              <a:defRPr/>
            </a:pPr>
            <a:r>
              <a:rPr lang="en-US" smtClean="0"/>
              <a:t>Bonding</a:t>
            </a:r>
          </a:p>
          <a:p>
            <a:pPr eaLnBrk="1" hangingPunct="1">
              <a:defRPr/>
            </a:pPr>
            <a:r>
              <a:rPr lang="en-US" smtClean="0"/>
              <a:t>Pain – Abandonment-Survival</a:t>
            </a:r>
          </a:p>
          <a:p>
            <a:pPr eaLnBrk="1" hangingPunct="1">
              <a:defRPr/>
            </a:pPr>
            <a:r>
              <a:rPr lang="en-US" smtClean="0"/>
              <a:t>Affects Decision Making – Towards/Away From</a:t>
            </a:r>
          </a:p>
        </p:txBody>
      </p:sp>
      <p:pic>
        <p:nvPicPr>
          <p:cNvPr id="20484" name="Picture 4" descr="GC000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5072063"/>
            <a:ext cx="12176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GC0004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5072063"/>
            <a:ext cx="1241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484313"/>
            <a:ext cx="2303463" cy="184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7" name="Picture 7" descr="GC0004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4929188"/>
            <a:ext cx="16557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GC0001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708275"/>
            <a:ext cx="1047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“Survival System Memories”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Memory Can Store in the Reptilian and Parts of the Limbic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As opposed to everyday memories…..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These are remembered and put into long term survival memory – very hard to extinguish…(IMPRINTED) 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Their purpose is to “protect” you….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They form the basis of phobias, neurosis, and post traumatic stress syndromes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pic>
        <p:nvPicPr>
          <p:cNvPr id="21508" name="Picture 4" descr="GC0006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575300"/>
            <a:ext cx="1600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MEN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8738" y="5516563"/>
            <a:ext cx="2735262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Survival System Memories </a:t>
            </a:r>
            <a:br>
              <a:rPr lang="en-US" sz="4000" smtClean="0"/>
            </a:br>
            <a:r>
              <a:rPr lang="en-US" sz="4000" smtClean="0"/>
              <a:t>(Imprints)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81300"/>
            <a:ext cx="8229600" cy="3925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Because they reside below the conscious level of brain functioning…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They have to be treated from the level of the subconscious/ unconscious functioning – (much like hidden files/programs in a computer)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… Not from conscious over-ride “programming”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08050"/>
            <a:ext cx="1530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Cortical Functions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Adult</a:t>
            </a:r>
          </a:p>
          <a:p>
            <a:pPr eaLnBrk="1" hangingPunct="1">
              <a:defRPr/>
            </a:pPr>
            <a:r>
              <a:rPr lang="en-US" smtClean="0"/>
              <a:t>Conscious - Cognitive</a:t>
            </a:r>
          </a:p>
          <a:p>
            <a:pPr eaLnBrk="1" hangingPunct="1">
              <a:defRPr/>
            </a:pPr>
            <a:r>
              <a:rPr lang="en-US" smtClean="0"/>
              <a:t>Comparative</a:t>
            </a:r>
          </a:p>
          <a:p>
            <a:pPr eaLnBrk="1" hangingPunct="1">
              <a:defRPr/>
            </a:pPr>
            <a:r>
              <a:rPr lang="en-US" smtClean="0"/>
              <a:t>Preplanning- Initiates</a:t>
            </a:r>
          </a:p>
          <a:p>
            <a:pPr eaLnBrk="1" hangingPunct="1">
              <a:defRPr/>
            </a:pPr>
            <a:r>
              <a:rPr lang="en-US" smtClean="0"/>
              <a:t>Inhibitor to Reflex System</a:t>
            </a:r>
          </a:p>
          <a:p>
            <a:pPr eaLnBrk="1" hangingPunct="1">
              <a:defRPr/>
            </a:pPr>
            <a:r>
              <a:rPr lang="en-US" smtClean="0"/>
              <a:t>Higher Energy Usage System </a:t>
            </a:r>
          </a:p>
          <a:p>
            <a:pPr lvl="1" eaLnBrk="1" hangingPunct="1">
              <a:defRPr/>
            </a:pPr>
            <a:r>
              <a:rPr lang="en-US" smtClean="0"/>
              <a:t>Shuts down when power goes down</a:t>
            </a:r>
          </a:p>
        </p:txBody>
      </p:sp>
      <p:pic>
        <p:nvPicPr>
          <p:cNvPr id="23556" name="Picture 4" descr="ANATM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341438"/>
            <a:ext cx="18510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Your Nervous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Your Nervous System is Composed of 3 Distinct Components</a:t>
            </a:r>
          </a:p>
          <a:p>
            <a:pPr lvl="1" eaLnBrk="1" hangingPunct="1">
              <a:defRPr/>
            </a:pPr>
            <a:r>
              <a:rPr lang="en-US" smtClean="0"/>
              <a:t>Central Nervous System</a:t>
            </a:r>
          </a:p>
          <a:p>
            <a:pPr lvl="1" eaLnBrk="1" hangingPunct="1">
              <a:defRPr/>
            </a:pPr>
            <a:r>
              <a:rPr lang="en-US" smtClean="0"/>
              <a:t>Peripheral Nervous System</a:t>
            </a:r>
          </a:p>
          <a:p>
            <a:pPr lvl="1" eaLnBrk="1" hangingPunct="1">
              <a:defRPr/>
            </a:pPr>
            <a:r>
              <a:rPr lang="en-US" smtClean="0"/>
              <a:t>Autonomic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Higher Brain Functioning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Preplanning &amp; Initiation</a:t>
            </a:r>
          </a:p>
          <a:p>
            <a:pPr lvl="1" eaLnBrk="1" hangingPunct="1">
              <a:defRPr/>
            </a:pPr>
            <a:r>
              <a:rPr lang="en-US" dirty="0" smtClean="0"/>
              <a:t>The person operating the computer</a:t>
            </a:r>
          </a:p>
          <a:p>
            <a:pPr lvl="1" eaLnBrk="1" hangingPunct="1">
              <a:defRPr/>
            </a:pPr>
            <a:r>
              <a:rPr lang="en-US" dirty="0" smtClean="0"/>
              <a:t>Decides direction and desired outcomes</a:t>
            </a:r>
          </a:p>
          <a:p>
            <a:pPr lvl="1" eaLnBrk="1" hangingPunct="1">
              <a:defRPr/>
            </a:pPr>
            <a:r>
              <a:rPr lang="en-US" dirty="0" smtClean="0"/>
              <a:t>Cortex is the keyboard – to input and initiate functioning.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Quadrune</a:t>
            </a:r>
            <a:r>
              <a:rPr lang="en-US" dirty="0" smtClean="0"/>
              <a:t> Brain</a:t>
            </a:r>
            <a:endParaRPr lang="en-US" dirty="0"/>
          </a:p>
        </p:txBody>
      </p:sp>
      <p:pic>
        <p:nvPicPr>
          <p:cNvPr id="25603" name="Content Placeholder 3" descr="The Quadrune Br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600200"/>
            <a:ext cx="8501063" cy="512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Higher Brain Functioning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51425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Inhibitory – </a:t>
            </a:r>
          </a:p>
          <a:p>
            <a:pPr lvl="1" eaLnBrk="1" hangingPunct="1">
              <a:defRPr/>
            </a:pPr>
            <a:r>
              <a:rPr lang="en-US" dirty="0" smtClean="0"/>
              <a:t>Braking System on Lower Functions</a:t>
            </a:r>
          </a:p>
          <a:p>
            <a:pPr lvl="1" eaLnBrk="1" hangingPunct="1">
              <a:defRPr/>
            </a:pPr>
            <a:r>
              <a:rPr lang="en-US" dirty="0" smtClean="0"/>
              <a:t>Loss of higher functioning = exaggerated reflex actions – as with deep tendon reflexes</a:t>
            </a:r>
          </a:p>
        </p:txBody>
      </p:sp>
      <p:pic>
        <p:nvPicPr>
          <p:cNvPr id="26628" name="Picture 4" descr="CS005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3414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Higher Brain Functioning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99125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Integration</a:t>
            </a:r>
          </a:p>
          <a:p>
            <a:pPr lvl="1" eaLnBrk="1" hangingPunct="1">
              <a:defRPr/>
            </a:pPr>
            <a:r>
              <a:rPr lang="en-US" sz="2400" smtClean="0"/>
              <a:t>Two of almost everything</a:t>
            </a:r>
          </a:p>
          <a:p>
            <a:pPr lvl="1" eaLnBrk="1" hangingPunct="1">
              <a:defRPr/>
            </a:pPr>
            <a:r>
              <a:rPr lang="en-US" sz="2400" smtClean="0"/>
              <a:t>Sharing and comparing of information</a:t>
            </a:r>
          </a:p>
          <a:p>
            <a:pPr lvl="1" eaLnBrk="1" hangingPunct="1">
              <a:defRPr/>
            </a:pPr>
            <a:r>
              <a:rPr lang="en-US" sz="2400" smtClean="0"/>
              <a:t>When working properly appears to be one co-ordinated , whole brain</a:t>
            </a:r>
          </a:p>
          <a:p>
            <a:pPr lvl="1" eaLnBrk="1" hangingPunct="1">
              <a:defRPr/>
            </a:pPr>
            <a:r>
              <a:rPr lang="en-US" sz="2400" smtClean="0"/>
              <a:t>When not working properly seems fragmented, fractured, or broken</a:t>
            </a:r>
          </a:p>
        </p:txBody>
      </p:sp>
      <p:pic>
        <p:nvPicPr>
          <p:cNvPr id="27652" name="Picture 4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916113"/>
            <a:ext cx="1992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Higher Brain Functioning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High Energy Utilization</a:t>
            </a:r>
          </a:p>
          <a:p>
            <a:pPr lvl="1" eaLnBrk="1" hangingPunct="1">
              <a:defRPr/>
            </a:pPr>
            <a:r>
              <a:rPr lang="en-US" sz="2400" smtClean="0"/>
              <a:t>Requires blood flow for oxygen, nutrients, and waste removal</a:t>
            </a:r>
          </a:p>
          <a:p>
            <a:pPr eaLnBrk="1" hangingPunct="1">
              <a:defRPr/>
            </a:pPr>
            <a:r>
              <a:rPr lang="en-US" sz="2800" smtClean="0"/>
              <a:t>Loss of Energy results in:</a:t>
            </a:r>
          </a:p>
          <a:p>
            <a:pPr lvl="1" eaLnBrk="1" hangingPunct="1">
              <a:defRPr/>
            </a:pPr>
            <a:r>
              <a:rPr lang="en-US" sz="2400" smtClean="0"/>
              <a:t>Hibernation or Safe Mode</a:t>
            </a:r>
          </a:p>
          <a:p>
            <a:pPr lvl="1" eaLnBrk="1" hangingPunct="1">
              <a:defRPr/>
            </a:pPr>
            <a:r>
              <a:rPr lang="en-US" sz="2400" smtClean="0"/>
              <a:t>Shuts down to basic survival functions</a:t>
            </a:r>
          </a:p>
          <a:p>
            <a:pPr lvl="1" eaLnBrk="1" hangingPunct="1">
              <a:defRPr/>
            </a:pPr>
            <a:r>
              <a:rPr lang="en-US" sz="2400" smtClean="0"/>
              <a:t>Loss of inhibition – basic behaviors surface or unleash</a:t>
            </a:r>
          </a:p>
          <a:p>
            <a:pPr lvl="1" eaLnBrk="1" hangingPunct="1">
              <a:defRPr/>
            </a:pPr>
            <a:r>
              <a:rPr lang="en-US" sz="2400" smtClean="0"/>
              <a:t>Coma or/at least sleep if severe (think of alcohol overload)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Cortical Function – Front/Back</a:t>
            </a:r>
            <a:endParaRPr lang="en-US" dirty="0"/>
          </a:p>
        </p:txBody>
      </p:sp>
      <p:pic>
        <p:nvPicPr>
          <p:cNvPr id="29699" name="Content Placeholder 3" descr="A Dichotomous Br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600200"/>
            <a:ext cx="8572500" cy="517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There are 6 Areas of Major Brain Function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9912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PFC – Prefrontal Cortex</a:t>
            </a:r>
          </a:p>
          <a:p>
            <a:pPr eaLnBrk="1" hangingPunct="1">
              <a:defRPr/>
            </a:pPr>
            <a:r>
              <a:rPr lang="en-US" sz="2800" smtClean="0"/>
              <a:t>ACG – Anterior Cingulate Gyrus</a:t>
            </a:r>
          </a:p>
          <a:p>
            <a:pPr eaLnBrk="1" hangingPunct="1">
              <a:defRPr/>
            </a:pPr>
            <a:r>
              <a:rPr lang="en-US" sz="2800" smtClean="0"/>
              <a:t>DLS – Deep Limbic System</a:t>
            </a:r>
          </a:p>
          <a:p>
            <a:pPr eaLnBrk="1" hangingPunct="1">
              <a:defRPr/>
            </a:pPr>
            <a:r>
              <a:rPr lang="en-US" sz="2800" smtClean="0"/>
              <a:t>BG – Basal Ganglia</a:t>
            </a:r>
          </a:p>
          <a:p>
            <a:pPr eaLnBrk="1" hangingPunct="1">
              <a:defRPr/>
            </a:pPr>
            <a:r>
              <a:rPr lang="en-US" sz="2800" smtClean="0"/>
              <a:t>TL’s - Temporal Lobes</a:t>
            </a:r>
          </a:p>
          <a:p>
            <a:pPr eaLnBrk="1" hangingPunct="1">
              <a:defRPr/>
            </a:pPr>
            <a:r>
              <a:rPr lang="en-US" sz="2800" smtClean="0"/>
              <a:t>Cerebellum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Generally there are 2 sides to each area</a:t>
            </a:r>
          </a:p>
        </p:txBody>
      </p:sp>
      <p:pic>
        <p:nvPicPr>
          <p:cNvPr id="30724" name="Picture 4" descr="BRAIN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052513"/>
            <a:ext cx="30257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059488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Prefrontal Cortex</a:t>
            </a:r>
            <a:br>
              <a:rPr lang="en-US" sz="4000" smtClean="0"/>
            </a:br>
            <a:r>
              <a:rPr lang="en-US" sz="4000" smtClean="0"/>
              <a:t>PFC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346825" cy="48529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Chief Executive Officer</a:t>
            </a:r>
          </a:p>
          <a:p>
            <a:pPr eaLnBrk="1" hangingPunct="1">
              <a:defRPr/>
            </a:pPr>
            <a:r>
              <a:rPr lang="en-US" smtClean="0"/>
              <a:t>Adult - Executive functions</a:t>
            </a:r>
          </a:p>
          <a:p>
            <a:pPr lvl="1" eaLnBrk="1" hangingPunct="1">
              <a:defRPr/>
            </a:pPr>
            <a:r>
              <a:rPr lang="en-US" smtClean="0"/>
              <a:t>Forethought</a:t>
            </a:r>
          </a:p>
          <a:p>
            <a:pPr lvl="1" eaLnBrk="1" hangingPunct="1">
              <a:defRPr/>
            </a:pPr>
            <a:r>
              <a:rPr lang="en-US" smtClean="0"/>
              <a:t>Judgement</a:t>
            </a:r>
          </a:p>
          <a:p>
            <a:pPr lvl="1" eaLnBrk="1" hangingPunct="1">
              <a:defRPr/>
            </a:pPr>
            <a:r>
              <a:rPr lang="en-US" smtClean="0"/>
              <a:t>Impulse Control</a:t>
            </a:r>
          </a:p>
          <a:p>
            <a:pPr eaLnBrk="1" hangingPunct="1">
              <a:defRPr/>
            </a:pPr>
            <a:r>
              <a:rPr lang="en-US" smtClean="0"/>
              <a:t>Not fully developed until adulthood</a:t>
            </a:r>
          </a:p>
          <a:p>
            <a:pPr eaLnBrk="1" hangingPunct="1">
              <a:defRPr/>
            </a:pPr>
            <a:r>
              <a:rPr lang="en-US" smtClean="0"/>
              <a:t>Associated with ADD, Head Injuries, Toxic Exposure</a:t>
            </a:r>
          </a:p>
        </p:txBody>
      </p:sp>
      <p:pic>
        <p:nvPicPr>
          <p:cNvPr id="31748" name="Picture 4" descr="ANATM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205038"/>
            <a:ext cx="2016125" cy="194151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9" descr="PFC 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03238"/>
            <a:ext cx="199072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7092950" y="3284538"/>
            <a:ext cx="358775" cy="649287"/>
          </a:xfrm>
          <a:prstGeom prst="upArrow">
            <a:avLst>
              <a:gd name="adj1" fmla="val 50000"/>
              <a:gd name="adj2" fmla="val 4524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Anterior Cingulate Gyrus</a:t>
            </a:r>
            <a:br>
              <a:rPr lang="en-US" sz="4000" smtClean="0"/>
            </a:br>
            <a:r>
              <a:rPr lang="en-US" sz="4000" smtClean="0"/>
              <a:t>ACG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991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 Brain’s Gear Shifter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Involved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Flexibility – ability to adapt or change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Cooperation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Error Detection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Problems of worry, hold grudges, opposition, argumentative</a:t>
            </a:r>
          </a:p>
        </p:txBody>
      </p:sp>
      <p:pic>
        <p:nvPicPr>
          <p:cNvPr id="32772" name="Picture 4" descr="ACG Left Side Active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484313"/>
            <a:ext cx="18462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ACG Top down active 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644900"/>
            <a:ext cx="16049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732588" y="2997200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Side View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659563" y="5734050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Top Down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Deep Limbic System</a:t>
            </a:r>
            <a:br>
              <a:rPr lang="en-US" sz="4000" smtClean="0"/>
            </a:br>
            <a:r>
              <a:rPr lang="en-US" sz="4000" smtClean="0"/>
              <a:t>DLS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948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Sets Brain’s Emotional Tone</a:t>
            </a:r>
          </a:p>
          <a:p>
            <a:pPr eaLnBrk="1" hangingPunct="1">
              <a:defRPr/>
            </a:pPr>
            <a:r>
              <a:rPr lang="en-US" smtClean="0"/>
              <a:t>Filter through which we interpret and color events according to emotional state of mind</a:t>
            </a:r>
          </a:p>
          <a:p>
            <a:pPr eaLnBrk="1" hangingPunct="1">
              <a:defRPr/>
            </a:pPr>
            <a:r>
              <a:rPr lang="en-US" smtClean="0"/>
              <a:t>Affects motivation &amp; drive</a:t>
            </a:r>
          </a:p>
          <a:p>
            <a:pPr eaLnBrk="1" hangingPunct="1">
              <a:defRPr/>
            </a:pPr>
            <a:r>
              <a:rPr lang="en-US" smtClean="0"/>
              <a:t>Associated with depression</a:t>
            </a:r>
          </a:p>
        </p:txBody>
      </p:sp>
      <p:pic>
        <p:nvPicPr>
          <p:cNvPr id="33796" name="Picture 4" descr="DLS down active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613" y="3789363"/>
            <a:ext cx="15859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LS Thalamus left side active 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341438"/>
            <a:ext cx="19192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516688" y="292417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Deep Limbic Side View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659563" y="58769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Deep Limbic Top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Central Nervous System </a:t>
            </a:r>
          </a:p>
        </p:txBody>
      </p:sp>
      <p:pic>
        <p:nvPicPr>
          <p:cNvPr id="7171" name="Picture 8" descr="MCj04321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716338"/>
            <a:ext cx="1889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ANATM3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113" y="1412875"/>
            <a:ext cx="2657475" cy="5445125"/>
          </a:xfrm>
          <a:noFill/>
        </p:spPr>
      </p:pic>
      <p:sp>
        <p:nvSpPr>
          <p:cNvPr id="7173" name="AutoShape 11"/>
          <p:cNvSpPr>
            <a:spLocks noChangeArrowheads="1"/>
          </p:cNvSpPr>
          <p:nvPr/>
        </p:nvSpPr>
        <p:spPr bwMode="auto">
          <a:xfrm rot="791525">
            <a:off x="3563938" y="2271713"/>
            <a:ext cx="215900" cy="1728787"/>
          </a:xfrm>
          <a:custGeom>
            <a:avLst/>
            <a:gdLst>
              <a:gd name="T0" fmla="*/ 10785006 w 21600"/>
              <a:gd name="T1" fmla="*/ 0 h 21600"/>
              <a:gd name="T2" fmla="*/ 3158577 w 21600"/>
              <a:gd name="T3" fmla="*/ 1621667569 h 21600"/>
              <a:gd name="T4" fmla="*/ 0 w 21600"/>
              <a:gd name="T5" fmla="*/ 2147483647 h 21600"/>
              <a:gd name="T6" fmla="*/ 3158577 w 21600"/>
              <a:gd name="T7" fmla="*/ 2147483647 h 21600"/>
              <a:gd name="T8" fmla="*/ 10785006 w 21600"/>
              <a:gd name="T9" fmla="*/ 2147483647 h 21600"/>
              <a:gd name="T10" fmla="*/ 18411441 w 21600"/>
              <a:gd name="T11" fmla="*/ 2147483647 h 21600"/>
              <a:gd name="T12" fmla="*/ 21570011 w 21600"/>
              <a:gd name="T13" fmla="*/ 2147483647 h 21600"/>
              <a:gd name="T14" fmla="*/ 18411441 w 21600"/>
              <a:gd name="T15" fmla="*/ 16216675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12"/>
          <p:cNvSpPr>
            <a:spLocks noChangeArrowheads="1"/>
          </p:cNvSpPr>
          <p:nvPr/>
        </p:nvSpPr>
        <p:spPr bwMode="auto">
          <a:xfrm>
            <a:off x="3851275" y="2133600"/>
            <a:ext cx="1008063" cy="301625"/>
          </a:xfrm>
          <a:custGeom>
            <a:avLst/>
            <a:gdLst>
              <a:gd name="T0" fmla="*/ 1097806718 w 21600"/>
              <a:gd name="T1" fmla="*/ 0 h 21600"/>
              <a:gd name="T2" fmla="*/ 321514950 w 21600"/>
              <a:gd name="T3" fmla="*/ 8612805 h 21600"/>
              <a:gd name="T4" fmla="*/ 0 w 21600"/>
              <a:gd name="T5" fmla="*/ 29408022 h 21600"/>
              <a:gd name="T6" fmla="*/ 321514950 w 21600"/>
              <a:gd name="T7" fmla="*/ 50203243 h 21600"/>
              <a:gd name="T8" fmla="*/ 1097806718 w 21600"/>
              <a:gd name="T9" fmla="*/ 58815876 h 21600"/>
              <a:gd name="T10" fmla="*/ 1874095219 w 21600"/>
              <a:gd name="T11" fmla="*/ 50203243 h 21600"/>
              <a:gd name="T12" fmla="*/ 2147483647 w 21600"/>
              <a:gd name="T13" fmla="*/ 29408022 h 21600"/>
              <a:gd name="T14" fmla="*/ 1874095219 w 21600"/>
              <a:gd name="T15" fmla="*/ 86128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13"/>
          <p:cNvSpPr>
            <a:spLocks noChangeArrowheads="1"/>
          </p:cNvSpPr>
          <p:nvPr/>
        </p:nvSpPr>
        <p:spPr bwMode="auto">
          <a:xfrm>
            <a:off x="3995738" y="3789363"/>
            <a:ext cx="288925" cy="2447925"/>
          </a:xfrm>
          <a:custGeom>
            <a:avLst/>
            <a:gdLst>
              <a:gd name="T0" fmla="*/ 25847549 w 21600"/>
              <a:gd name="T1" fmla="*/ 0 h 21600"/>
              <a:gd name="T2" fmla="*/ 7569996 w 21600"/>
              <a:gd name="T3" fmla="*/ 2147483647 h 21600"/>
              <a:gd name="T4" fmla="*/ 0 w 21600"/>
              <a:gd name="T5" fmla="*/ 2147483647 h 21600"/>
              <a:gd name="T6" fmla="*/ 7569996 w 21600"/>
              <a:gd name="T7" fmla="*/ 2147483647 h 21600"/>
              <a:gd name="T8" fmla="*/ 25847549 w 21600"/>
              <a:gd name="T9" fmla="*/ 2147483647 h 21600"/>
              <a:gd name="T10" fmla="*/ 44124918 w 21600"/>
              <a:gd name="T11" fmla="*/ 2147483647 h 21600"/>
              <a:gd name="T12" fmla="*/ 51694910 w 21600"/>
              <a:gd name="T13" fmla="*/ 2147483647 h 21600"/>
              <a:gd name="T14" fmla="*/ 44124918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14"/>
          <p:cNvSpPr>
            <a:spLocks noChangeArrowheads="1"/>
          </p:cNvSpPr>
          <p:nvPr/>
        </p:nvSpPr>
        <p:spPr bwMode="auto">
          <a:xfrm>
            <a:off x="4067175" y="3429000"/>
            <a:ext cx="576263" cy="503238"/>
          </a:xfrm>
          <a:custGeom>
            <a:avLst/>
            <a:gdLst>
              <a:gd name="T0" fmla="*/ 205080989 w 21600"/>
              <a:gd name="T1" fmla="*/ 0 h 21600"/>
              <a:gd name="T2" fmla="*/ 60061923 w 21600"/>
              <a:gd name="T3" fmla="*/ 39999963 h 21600"/>
              <a:gd name="T4" fmla="*/ 0 w 21600"/>
              <a:gd name="T5" fmla="*/ 136578604 h 21600"/>
              <a:gd name="T6" fmla="*/ 60061923 w 21600"/>
              <a:gd name="T7" fmla="*/ 233157257 h 21600"/>
              <a:gd name="T8" fmla="*/ 205080989 w 21600"/>
              <a:gd name="T9" fmla="*/ 273157208 h 21600"/>
              <a:gd name="T10" fmla="*/ 350099175 w 21600"/>
              <a:gd name="T11" fmla="*/ 233157257 h 21600"/>
              <a:gd name="T12" fmla="*/ 410161125 w 21600"/>
              <a:gd name="T13" fmla="*/ 136578604 h 21600"/>
              <a:gd name="T14" fmla="*/ 350099175 w 21600"/>
              <a:gd name="T15" fmla="*/ 399999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15"/>
          <p:cNvSpPr>
            <a:spLocks noChangeArrowheads="1"/>
          </p:cNvSpPr>
          <p:nvPr/>
        </p:nvSpPr>
        <p:spPr bwMode="auto">
          <a:xfrm>
            <a:off x="4284663" y="2205038"/>
            <a:ext cx="215900" cy="1223962"/>
          </a:xfrm>
          <a:custGeom>
            <a:avLst/>
            <a:gdLst>
              <a:gd name="T0" fmla="*/ 10785006 w 21600"/>
              <a:gd name="T1" fmla="*/ 0 h 21600"/>
              <a:gd name="T2" fmla="*/ 3158577 w 21600"/>
              <a:gd name="T3" fmla="*/ 575494711 h 21600"/>
              <a:gd name="T4" fmla="*/ 0 w 21600"/>
              <a:gd name="T5" fmla="*/ 1965015882 h 21600"/>
              <a:gd name="T6" fmla="*/ 3158577 w 21600"/>
              <a:gd name="T7" fmla="*/ 2147483647 h 21600"/>
              <a:gd name="T8" fmla="*/ 10785006 w 21600"/>
              <a:gd name="T9" fmla="*/ 2147483647 h 21600"/>
              <a:gd name="T10" fmla="*/ 18411441 w 21600"/>
              <a:gd name="T11" fmla="*/ 2147483647 h 21600"/>
              <a:gd name="T12" fmla="*/ 21570011 w 21600"/>
              <a:gd name="T13" fmla="*/ 1965015882 h 21600"/>
              <a:gd name="T14" fmla="*/ 18411441 w 21600"/>
              <a:gd name="T15" fmla="*/ 5754947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6"/>
          <p:cNvSpPr>
            <a:spLocks noChangeArrowheads="1"/>
          </p:cNvSpPr>
          <p:nvPr/>
        </p:nvSpPr>
        <p:spPr bwMode="auto">
          <a:xfrm>
            <a:off x="4211638" y="1484313"/>
            <a:ext cx="360362" cy="649287"/>
          </a:xfrm>
          <a:custGeom>
            <a:avLst/>
            <a:gdLst>
              <a:gd name="T0" fmla="*/ 50150977 w 21600"/>
              <a:gd name="T1" fmla="*/ 0 h 21600"/>
              <a:gd name="T2" fmla="*/ 14687820 w 21600"/>
              <a:gd name="T3" fmla="*/ 85910408 h 21600"/>
              <a:gd name="T4" fmla="*/ 0 w 21600"/>
              <a:gd name="T5" fmla="*/ 293341388 h 21600"/>
              <a:gd name="T6" fmla="*/ 14687820 w 21600"/>
              <a:gd name="T7" fmla="*/ 500771195 h 21600"/>
              <a:gd name="T8" fmla="*/ 50150977 w 21600"/>
              <a:gd name="T9" fmla="*/ 586681814 h 21600"/>
              <a:gd name="T10" fmla="*/ 85614139 w 21600"/>
              <a:gd name="T11" fmla="*/ 500771195 h 21600"/>
              <a:gd name="T12" fmla="*/ 100301955 w 21600"/>
              <a:gd name="T13" fmla="*/ 293341388 h 21600"/>
              <a:gd name="T14" fmla="*/ 85614139 w 21600"/>
              <a:gd name="T15" fmla="*/ 85910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9" name="Picture 17" descr="ANATM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412875"/>
            <a:ext cx="2016125" cy="194151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971550" y="1341438"/>
            <a:ext cx="2016125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Brain Stem &amp; Spine Act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Like a “Central Subway” or Main SkytrainSystem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Basal Ganglia</a:t>
            </a:r>
            <a:br>
              <a:rPr lang="en-US" sz="4000" smtClean="0"/>
            </a:br>
            <a:r>
              <a:rPr lang="en-US" sz="4000" smtClean="0"/>
              <a:t>BG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705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Sets Brain’s Alarm or Anxiety Level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Associated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Anxiety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 Irritability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Helped with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Relaxation Therapies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Supplementation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Biofeedback Training</a:t>
            </a:r>
          </a:p>
        </p:txBody>
      </p:sp>
      <p:pic>
        <p:nvPicPr>
          <p:cNvPr id="34820" name="Picture 4" descr="BGS left side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196975"/>
            <a:ext cx="206216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804025" y="2924175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BG Left Side View</a:t>
            </a:r>
          </a:p>
        </p:txBody>
      </p:sp>
      <p:pic>
        <p:nvPicPr>
          <p:cNvPr id="34822" name="Picture 6" descr="BGS Top down active 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4188" y="3716338"/>
            <a:ext cx="17795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948488" y="587692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BG Top Down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Temporal Lobes</a:t>
            </a:r>
            <a:br>
              <a:rPr lang="en-US" sz="4000" smtClean="0"/>
            </a:br>
            <a:r>
              <a:rPr lang="en-US" sz="4000" smtClean="0"/>
              <a:t>TL’s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8646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“What” Pathways of the Brain</a:t>
            </a:r>
          </a:p>
          <a:p>
            <a:pPr eaLnBrk="1" hangingPunct="1">
              <a:defRPr/>
            </a:pPr>
            <a:r>
              <a:rPr lang="en-US" smtClean="0"/>
              <a:t>Involved with</a:t>
            </a:r>
          </a:p>
          <a:p>
            <a:pPr lvl="1" eaLnBrk="1" hangingPunct="1">
              <a:defRPr/>
            </a:pPr>
            <a:r>
              <a:rPr lang="en-US" smtClean="0"/>
              <a:t>Language</a:t>
            </a:r>
          </a:p>
          <a:p>
            <a:pPr lvl="1" eaLnBrk="1" hangingPunct="1">
              <a:defRPr/>
            </a:pPr>
            <a:r>
              <a:rPr lang="en-US" smtClean="0"/>
              <a:t>Hearing and Reading</a:t>
            </a:r>
          </a:p>
          <a:p>
            <a:pPr lvl="1" eaLnBrk="1" hangingPunct="1">
              <a:defRPr/>
            </a:pPr>
            <a:r>
              <a:rPr lang="en-US" smtClean="0"/>
              <a:t>Music and Voice Tone</a:t>
            </a:r>
          </a:p>
          <a:p>
            <a:pPr lvl="1" eaLnBrk="1" hangingPunct="1">
              <a:defRPr/>
            </a:pPr>
            <a:r>
              <a:rPr lang="en-US" smtClean="0"/>
              <a:t>Connecting name to object</a:t>
            </a:r>
          </a:p>
          <a:p>
            <a:pPr lvl="1" eaLnBrk="1" hangingPunct="1">
              <a:defRPr/>
            </a:pPr>
            <a:r>
              <a:rPr lang="en-US" smtClean="0"/>
              <a:t>Spiritual connections</a:t>
            </a:r>
          </a:p>
        </p:txBody>
      </p:sp>
      <p:pic>
        <p:nvPicPr>
          <p:cNvPr id="35844" name="Picture 5" descr="TL side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860800"/>
            <a:ext cx="1714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6948488" y="3213100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Temporal Lobe Left Side</a:t>
            </a:r>
          </a:p>
        </p:txBody>
      </p:sp>
      <p:pic>
        <p:nvPicPr>
          <p:cNvPr id="35846" name="Picture 7" descr="BRAIN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7625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7524750" y="2349500"/>
            <a:ext cx="288925" cy="647700"/>
          </a:xfrm>
          <a:prstGeom prst="upArrow">
            <a:avLst>
              <a:gd name="adj1" fmla="val 50000"/>
              <a:gd name="adj2" fmla="val 5604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CEREBELLUM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5834063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Lieutenant of the Cortex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Motor Control &amp; Feedback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Usually the most active part of the brain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Involved with high speed decision making and reactions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Associated with trauma, toxins, ADD, impulsivity, and judgement issues.</a:t>
            </a:r>
          </a:p>
        </p:txBody>
      </p:sp>
      <p:pic>
        <p:nvPicPr>
          <p:cNvPr id="36868" name="Picture 5" descr="Cerebellum 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292600"/>
            <a:ext cx="22907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516688" y="3573463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Cerebellum Side View</a:t>
            </a:r>
          </a:p>
        </p:txBody>
      </p:sp>
      <p:pic>
        <p:nvPicPr>
          <p:cNvPr id="36870" name="Picture 7" descr="ANATM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268413"/>
            <a:ext cx="2232025" cy="21494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71" name="AutoShape 8"/>
          <p:cNvSpPr>
            <a:spLocks noChangeArrowheads="1"/>
          </p:cNvSpPr>
          <p:nvPr/>
        </p:nvSpPr>
        <p:spPr bwMode="auto">
          <a:xfrm rot="-1472602">
            <a:off x="8316913" y="2852738"/>
            <a:ext cx="215900" cy="360362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491288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ASSESSMENTS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6923088" cy="41767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Assessments involve Functional Evaluation of the different areas of the brain</a:t>
            </a:r>
          </a:p>
          <a:p>
            <a:pPr eaLnBrk="1" hangingPunct="1">
              <a:defRPr/>
            </a:pPr>
            <a:r>
              <a:rPr lang="en-US" dirty="0" smtClean="0"/>
              <a:t>Functional Questionnaires</a:t>
            </a:r>
          </a:p>
          <a:p>
            <a:pPr eaLnBrk="1" hangingPunct="1">
              <a:defRPr/>
            </a:pPr>
            <a:r>
              <a:rPr lang="en-US" dirty="0" smtClean="0"/>
              <a:t>Functional Brain Scans</a:t>
            </a:r>
          </a:p>
          <a:p>
            <a:pPr eaLnBrk="1" hangingPunct="1">
              <a:defRPr/>
            </a:pPr>
            <a:r>
              <a:rPr lang="en-US" dirty="0" smtClean="0"/>
              <a:t>Functional Neurological Testing</a:t>
            </a:r>
          </a:p>
          <a:p>
            <a:pPr eaLnBrk="1" hangingPunct="1">
              <a:defRPr/>
            </a:pPr>
            <a:r>
              <a:rPr lang="en-US" dirty="0" smtClean="0"/>
              <a:t>EEG Mapping</a:t>
            </a:r>
          </a:p>
        </p:txBody>
      </p:sp>
      <p:pic>
        <p:nvPicPr>
          <p:cNvPr id="37892" name="Picture 4" descr="CCHLD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333375"/>
            <a:ext cx="249555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SCANS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fMRI or SPECT Scans – to demonstrate blood flow of the brain under different activities</a:t>
            </a:r>
          </a:p>
          <a:p>
            <a:pPr eaLnBrk="1" hangingPunct="1">
              <a:defRPr/>
            </a:pPr>
            <a:r>
              <a:rPr lang="en-US" smtClean="0"/>
              <a:t>Lack of blood flow = poor brain function</a:t>
            </a:r>
          </a:p>
          <a:p>
            <a:pPr eaLnBrk="1" hangingPunct="1">
              <a:defRPr/>
            </a:pPr>
            <a:r>
              <a:rPr lang="en-US" smtClean="0"/>
              <a:t>Deposits of iron indicate areas of previous damage/trauma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Brain Scans</a:t>
            </a:r>
          </a:p>
        </p:txBody>
      </p:sp>
      <p:pic>
        <p:nvPicPr>
          <p:cNvPr id="39939" name="Picture 4" descr="NL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844675"/>
            <a:ext cx="194468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NL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844675"/>
            <a:ext cx="18732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ALZB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229225"/>
            <a:ext cx="1485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ALZ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860800"/>
            <a:ext cx="1485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NLT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1844675"/>
            <a:ext cx="1498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 descr="STROKES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4437063"/>
            <a:ext cx="20891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0" descr="TRAUMA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9700" y="4437063"/>
            <a:ext cx="20891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755650" y="119697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Normal Brain Top View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2843213" y="119697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Normal Brain Side View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5148263" y="119697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Normal Brain Front View</a:t>
            </a:r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755650" y="3141663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Alzheimer Brain Views</a:t>
            </a: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5219700" y="36449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Trauma Front View</a:t>
            </a: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2987675" y="378936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Stroke Side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QUESTIONNAIRES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Questionnaires have been correlated with brain scans – reliable predictors of function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Correlate 6 areas of brain function for differential diagnosis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3 major questionnaires –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Brain Master Questionnaire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ADD/ADHD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Anxiety/Depression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Questionnaires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Need to be filled out by two people</a:t>
            </a:r>
          </a:p>
          <a:p>
            <a:pPr lvl="1" eaLnBrk="1" hangingPunct="1">
              <a:defRPr/>
            </a:pPr>
            <a:r>
              <a:rPr lang="en-US" smtClean="0"/>
              <a:t>Indicate objective (other person) </a:t>
            </a:r>
          </a:p>
          <a:p>
            <a:pPr lvl="1" eaLnBrk="1" hangingPunct="1">
              <a:defRPr/>
            </a:pPr>
            <a:r>
              <a:rPr lang="en-US" smtClean="0"/>
              <a:t>Plus subjective (your self) evaluation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These two perspectives gain a more accurate assessment than just one view.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Scoring indicates – minor, probable, highly probable involvement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Neurological Assessments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Standard neurological evaluations for pathology or dysfunction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Non-standard assessments using autonomic reflex testing and manual muscle testing for strength and reflexes.</a:t>
            </a:r>
          </a:p>
          <a:p>
            <a:pPr lvl="1" eaLnBrk="1" hangingPunct="1">
              <a:defRPr/>
            </a:pPr>
            <a:r>
              <a:rPr lang="en-US" smtClean="0"/>
              <a:t>Both help to pinpoint problem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Neurological Assessments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3024188" y="1638300"/>
          <a:ext cx="6118225" cy="4589463"/>
        </p:xfrm>
        <a:graphic>
          <a:graphicData uri="http://schemas.openxmlformats.org/presentationml/2006/ole">
            <p:oleObj spid="_x0000_s1026" name="Slide" r:id="rId4" imgW="5731654" imgH="4299170" progId="PowerPoint.Slide.8">
              <p:embed/>
            </p:oleObj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395288" y="1844675"/>
            <a:ext cx="25209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Designed to Differentiate Injured or Impaired Functions from Healthy Functional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Central Nervous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4968875" cy="45307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400" smtClean="0"/>
              <a:t>Trains go back and forth along a central routing system</a:t>
            </a:r>
          </a:p>
          <a:p>
            <a:pPr lvl="1" eaLnBrk="1" hangingPunct="1">
              <a:defRPr/>
            </a:pPr>
            <a:r>
              <a:rPr lang="en-US" sz="2400" smtClean="0"/>
              <a:t>When all goes well everything is quick and efficient</a:t>
            </a:r>
          </a:p>
          <a:p>
            <a:pPr lvl="1" eaLnBrk="1" hangingPunct="1">
              <a:defRPr/>
            </a:pPr>
            <a:r>
              <a:rPr lang="en-US" sz="2400" smtClean="0"/>
              <a:t>When one area gets in “trouble” the whole system begins to back up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	becoming “dysfunctional”.</a:t>
            </a:r>
          </a:p>
        </p:txBody>
      </p:sp>
      <p:pic>
        <p:nvPicPr>
          <p:cNvPr id="8196" name="Picture 4" descr="ANATM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25538"/>
            <a:ext cx="26574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 rot="791525">
            <a:off x="6229350" y="1984375"/>
            <a:ext cx="215900" cy="1728788"/>
          </a:xfrm>
          <a:custGeom>
            <a:avLst/>
            <a:gdLst>
              <a:gd name="T0" fmla="*/ 10785006 w 21600"/>
              <a:gd name="T1" fmla="*/ 0 h 21600"/>
              <a:gd name="T2" fmla="*/ 3158577 w 21600"/>
              <a:gd name="T3" fmla="*/ 1621669788 h 21600"/>
              <a:gd name="T4" fmla="*/ 0 w 21600"/>
              <a:gd name="T5" fmla="*/ 2147483647 h 21600"/>
              <a:gd name="T6" fmla="*/ 3158577 w 21600"/>
              <a:gd name="T7" fmla="*/ 2147483647 h 21600"/>
              <a:gd name="T8" fmla="*/ 10785006 w 21600"/>
              <a:gd name="T9" fmla="*/ 2147483647 h 21600"/>
              <a:gd name="T10" fmla="*/ 18411441 w 21600"/>
              <a:gd name="T11" fmla="*/ 2147483647 h 21600"/>
              <a:gd name="T12" fmla="*/ 21570011 w 21600"/>
              <a:gd name="T13" fmla="*/ 2147483647 h 21600"/>
              <a:gd name="T14" fmla="*/ 18411441 w 21600"/>
              <a:gd name="T15" fmla="*/ 162166978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516688" y="1846263"/>
            <a:ext cx="1008062" cy="301625"/>
          </a:xfrm>
          <a:custGeom>
            <a:avLst/>
            <a:gdLst>
              <a:gd name="T0" fmla="*/ 1097801896 w 21600"/>
              <a:gd name="T1" fmla="*/ 0 h 21600"/>
              <a:gd name="T2" fmla="*/ 321514258 w 21600"/>
              <a:gd name="T3" fmla="*/ 8612805 h 21600"/>
              <a:gd name="T4" fmla="*/ 0 w 21600"/>
              <a:gd name="T5" fmla="*/ 29408022 h 21600"/>
              <a:gd name="T6" fmla="*/ 321514258 w 21600"/>
              <a:gd name="T7" fmla="*/ 50203243 h 21600"/>
              <a:gd name="T8" fmla="*/ 1097801896 w 21600"/>
              <a:gd name="T9" fmla="*/ 58815876 h 21600"/>
              <a:gd name="T10" fmla="*/ 1874090373 w 21600"/>
              <a:gd name="T11" fmla="*/ 50203243 h 21600"/>
              <a:gd name="T12" fmla="*/ 2147483647 w 21600"/>
              <a:gd name="T13" fmla="*/ 29408022 h 21600"/>
              <a:gd name="T14" fmla="*/ 1874090373 w 21600"/>
              <a:gd name="T15" fmla="*/ 86128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661150" y="3502025"/>
            <a:ext cx="288925" cy="2447925"/>
          </a:xfrm>
          <a:custGeom>
            <a:avLst/>
            <a:gdLst>
              <a:gd name="T0" fmla="*/ 25847549 w 21600"/>
              <a:gd name="T1" fmla="*/ 0 h 21600"/>
              <a:gd name="T2" fmla="*/ 7569996 w 21600"/>
              <a:gd name="T3" fmla="*/ 2147483647 h 21600"/>
              <a:gd name="T4" fmla="*/ 0 w 21600"/>
              <a:gd name="T5" fmla="*/ 2147483647 h 21600"/>
              <a:gd name="T6" fmla="*/ 7569996 w 21600"/>
              <a:gd name="T7" fmla="*/ 2147483647 h 21600"/>
              <a:gd name="T8" fmla="*/ 25847549 w 21600"/>
              <a:gd name="T9" fmla="*/ 2147483647 h 21600"/>
              <a:gd name="T10" fmla="*/ 44124918 w 21600"/>
              <a:gd name="T11" fmla="*/ 2147483647 h 21600"/>
              <a:gd name="T12" fmla="*/ 51694910 w 21600"/>
              <a:gd name="T13" fmla="*/ 2147483647 h 21600"/>
              <a:gd name="T14" fmla="*/ 44124918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6732588" y="3141663"/>
            <a:ext cx="576262" cy="503237"/>
          </a:xfrm>
          <a:custGeom>
            <a:avLst/>
            <a:gdLst>
              <a:gd name="T0" fmla="*/ 205079566 w 21600"/>
              <a:gd name="T1" fmla="*/ 0 h 21600"/>
              <a:gd name="T2" fmla="*/ 60061712 w 21600"/>
              <a:gd name="T3" fmla="*/ 39999813 h 21600"/>
              <a:gd name="T4" fmla="*/ 0 w 21600"/>
              <a:gd name="T5" fmla="*/ 136578053 h 21600"/>
              <a:gd name="T6" fmla="*/ 60061712 w 21600"/>
              <a:gd name="T7" fmla="*/ 233155675 h 21600"/>
              <a:gd name="T8" fmla="*/ 205079566 w 21600"/>
              <a:gd name="T9" fmla="*/ 273155547 h 21600"/>
              <a:gd name="T10" fmla="*/ 350097287 w 21600"/>
              <a:gd name="T11" fmla="*/ 233155675 h 21600"/>
              <a:gd name="T12" fmla="*/ 410159132 w 21600"/>
              <a:gd name="T13" fmla="*/ 136578053 h 21600"/>
              <a:gd name="T14" fmla="*/ 350097287 w 21600"/>
              <a:gd name="T15" fmla="*/ 399998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950075" y="1917700"/>
            <a:ext cx="215900" cy="1223963"/>
          </a:xfrm>
          <a:custGeom>
            <a:avLst/>
            <a:gdLst>
              <a:gd name="T0" fmla="*/ 10785006 w 21600"/>
              <a:gd name="T1" fmla="*/ 0 h 21600"/>
              <a:gd name="T2" fmla="*/ 3158577 w 21600"/>
              <a:gd name="T3" fmla="*/ 575495635 h 21600"/>
              <a:gd name="T4" fmla="*/ 0 w 21600"/>
              <a:gd name="T5" fmla="*/ 1965022927 h 21600"/>
              <a:gd name="T6" fmla="*/ 3158577 w 21600"/>
              <a:gd name="T7" fmla="*/ 2147483647 h 21600"/>
              <a:gd name="T8" fmla="*/ 10785006 w 21600"/>
              <a:gd name="T9" fmla="*/ 2147483647 h 21600"/>
              <a:gd name="T10" fmla="*/ 18411441 w 21600"/>
              <a:gd name="T11" fmla="*/ 2147483647 h 21600"/>
              <a:gd name="T12" fmla="*/ 21570011 w 21600"/>
              <a:gd name="T13" fmla="*/ 1965022927 h 21600"/>
              <a:gd name="T14" fmla="*/ 18411441 w 21600"/>
              <a:gd name="T15" fmla="*/ 5754956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6877050" y="1196975"/>
            <a:ext cx="360363" cy="649288"/>
          </a:xfrm>
          <a:custGeom>
            <a:avLst/>
            <a:gdLst>
              <a:gd name="T0" fmla="*/ 50151517 w 21600"/>
              <a:gd name="T1" fmla="*/ 0 h 21600"/>
              <a:gd name="T2" fmla="*/ 14687911 w 21600"/>
              <a:gd name="T3" fmla="*/ 85911563 h 21600"/>
              <a:gd name="T4" fmla="*/ 0 w 21600"/>
              <a:gd name="T5" fmla="*/ 293342080 h 21600"/>
              <a:gd name="T6" fmla="*/ 14687911 w 21600"/>
              <a:gd name="T7" fmla="*/ 500772688 h 21600"/>
              <a:gd name="T8" fmla="*/ 50151517 w 21600"/>
              <a:gd name="T9" fmla="*/ 586684160 h 21600"/>
              <a:gd name="T10" fmla="*/ 85614910 w 21600"/>
              <a:gd name="T11" fmla="*/ 500772688 h 21600"/>
              <a:gd name="T12" fmla="*/ 100302767 w 21600"/>
              <a:gd name="T13" fmla="*/ 293342080 h 21600"/>
              <a:gd name="T14" fmla="*/ 85614910 w 21600"/>
              <a:gd name="T15" fmla="*/ 859115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-737219">
            <a:off x="7667625" y="1989138"/>
            <a:ext cx="215900" cy="1728787"/>
          </a:xfrm>
          <a:custGeom>
            <a:avLst/>
            <a:gdLst>
              <a:gd name="T0" fmla="*/ 10785006 w 21600"/>
              <a:gd name="T1" fmla="*/ 0 h 21600"/>
              <a:gd name="T2" fmla="*/ 3158577 w 21600"/>
              <a:gd name="T3" fmla="*/ 1621667569 h 21600"/>
              <a:gd name="T4" fmla="*/ 0 w 21600"/>
              <a:gd name="T5" fmla="*/ 2147483647 h 21600"/>
              <a:gd name="T6" fmla="*/ 3158577 w 21600"/>
              <a:gd name="T7" fmla="*/ 2147483647 h 21600"/>
              <a:gd name="T8" fmla="*/ 10785006 w 21600"/>
              <a:gd name="T9" fmla="*/ 2147483647 h 21600"/>
              <a:gd name="T10" fmla="*/ 18411441 w 21600"/>
              <a:gd name="T11" fmla="*/ 2147483647 h 21600"/>
              <a:gd name="T12" fmla="*/ 21570011 w 21600"/>
              <a:gd name="T13" fmla="*/ 2147483647 h 21600"/>
              <a:gd name="T14" fmla="*/ 18411441 w 21600"/>
              <a:gd name="T15" fmla="*/ 16216675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164388" y="3573463"/>
            <a:ext cx="288925" cy="2447925"/>
          </a:xfrm>
          <a:custGeom>
            <a:avLst/>
            <a:gdLst>
              <a:gd name="T0" fmla="*/ 25847549 w 21600"/>
              <a:gd name="T1" fmla="*/ 0 h 21600"/>
              <a:gd name="T2" fmla="*/ 7569996 w 21600"/>
              <a:gd name="T3" fmla="*/ 2147483647 h 21600"/>
              <a:gd name="T4" fmla="*/ 0 w 21600"/>
              <a:gd name="T5" fmla="*/ 2147483647 h 21600"/>
              <a:gd name="T6" fmla="*/ 7569996 w 21600"/>
              <a:gd name="T7" fmla="*/ 2147483647 h 21600"/>
              <a:gd name="T8" fmla="*/ 25847549 w 21600"/>
              <a:gd name="T9" fmla="*/ 2147483647 h 21600"/>
              <a:gd name="T10" fmla="*/ 44124918 w 21600"/>
              <a:gd name="T11" fmla="*/ 2147483647 h 21600"/>
              <a:gd name="T12" fmla="*/ 51694910 w 21600"/>
              <a:gd name="T13" fmla="*/ 2147483647 h 21600"/>
              <a:gd name="T14" fmla="*/ 44124918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Interference Factors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following are common causes of interference to normal healthy brain functioning:</a:t>
            </a:r>
          </a:p>
          <a:p>
            <a:pPr lvl="1" eaLnBrk="1" hangingPunct="1">
              <a:defRPr/>
            </a:pPr>
            <a:r>
              <a:rPr lang="en-US" smtClean="0"/>
              <a:t>Injury – Central, Spinal, Peripheral</a:t>
            </a:r>
          </a:p>
          <a:p>
            <a:pPr lvl="1" eaLnBrk="1" hangingPunct="1">
              <a:defRPr/>
            </a:pPr>
            <a:r>
              <a:rPr lang="en-US" smtClean="0"/>
              <a:t>Toxicity – Infections, Petrochemical toxins, drugs, </a:t>
            </a:r>
          </a:p>
          <a:p>
            <a:pPr lvl="1" eaLnBrk="1" hangingPunct="1">
              <a:defRPr/>
            </a:pPr>
            <a:r>
              <a:rPr lang="en-US" smtClean="0"/>
              <a:t>Deficiencies – Lack of essential nutrients, sleep, etc.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INTEGRATION FACTORS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NUTRIENTS</a:t>
            </a:r>
          </a:p>
          <a:p>
            <a:pPr eaLnBrk="1" hangingPunct="1">
              <a:defRPr/>
            </a:pPr>
            <a:r>
              <a:rPr lang="en-US" smtClean="0"/>
              <a:t>EXERCISE</a:t>
            </a:r>
          </a:p>
          <a:p>
            <a:pPr eaLnBrk="1" hangingPunct="1">
              <a:defRPr/>
            </a:pPr>
            <a:r>
              <a:rPr lang="en-US" smtClean="0"/>
              <a:t>TOXINS</a:t>
            </a:r>
          </a:p>
          <a:p>
            <a:pPr eaLnBrk="1" hangingPunct="1">
              <a:defRPr/>
            </a:pPr>
            <a:r>
              <a:rPr lang="en-US" smtClean="0"/>
              <a:t>STRUCTURAL INTEGRATION</a:t>
            </a:r>
          </a:p>
          <a:p>
            <a:pPr eaLnBrk="1" hangingPunct="1">
              <a:defRPr/>
            </a:pPr>
            <a:r>
              <a:rPr lang="en-US" smtClean="0"/>
              <a:t>COMMUNICATION SYSTEMS</a:t>
            </a:r>
          </a:p>
          <a:p>
            <a:pPr lvl="1" eaLnBrk="1" hangingPunct="1">
              <a:defRPr/>
            </a:pPr>
            <a:r>
              <a:rPr lang="en-US" smtClean="0"/>
              <a:t>OPERATING SYSTEMS</a:t>
            </a:r>
          </a:p>
          <a:p>
            <a:pPr lvl="1" eaLnBrk="1" hangingPunct="1">
              <a:defRPr/>
            </a:pPr>
            <a:r>
              <a:rPr lang="en-US" smtClean="0"/>
              <a:t>PROGRAMS</a:t>
            </a:r>
          </a:p>
          <a:p>
            <a:pPr lvl="1" eaLnBrk="1" hangingPunct="1">
              <a:defRPr/>
            </a:pPr>
            <a:r>
              <a:rPr lang="en-US" smtClean="0"/>
              <a:t>LINKAGE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Integration Factors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brain is dependent on the body for its functioning</a:t>
            </a:r>
          </a:p>
          <a:p>
            <a:pPr lvl="1" eaLnBrk="1" hangingPunct="1">
              <a:defRPr/>
            </a:pPr>
            <a:r>
              <a:rPr lang="en-US" smtClean="0"/>
              <a:t>Needs oxygen …. </a:t>
            </a:r>
          </a:p>
          <a:p>
            <a:pPr lvl="1" eaLnBrk="1" hangingPunct="1">
              <a:defRPr/>
            </a:pPr>
            <a:r>
              <a:rPr lang="en-US" smtClean="0"/>
              <a:t>Needs blood supply for food and waste removal….</a:t>
            </a:r>
          </a:p>
          <a:p>
            <a:pPr lvl="1" eaLnBrk="1" hangingPunct="1">
              <a:defRPr/>
            </a:pPr>
            <a:r>
              <a:rPr lang="en-US" smtClean="0"/>
              <a:t>Has little room for toxin storage….</a:t>
            </a:r>
          </a:p>
          <a:p>
            <a:pPr lvl="1" eaLnBrk="1" hangingPunct="1">
              <a:defRPr/>
            </a:pPr>
            <a:r>
              <a:rPr lang="en-US" smtClean="0"/>
              <a:t>Has little capacity for structural rearrangements….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Integration Factors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Therefore the brain can malfunction – “Feel like it is broken…”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when it is affected by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Structural disruption….</a:t>
            </a:r>
            <a:r>
              <a:rPr lang="en-US" sz="2800" smtClean="0"/>
              <a:t>CNS, Peripheral, or Locally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Nutritional deficiencies…. </a:t>
            </a:r>
            <a:r>
              <a:rPr lang="en-US" sz="2800" smtClean="0"/>
              <a:t>Vitamin, Minerals, Enzymes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Toxicity ….</a:t>
            </a:r>
            <a:r>
              <a:rPr lang="en-US" sz="2800" smtClean="0"/>
              <a:t>Infections, Drugs, Chemicals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or Disrupted communication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BACK PAIN</a:t>
            </a:r>
          </a:p>
        </p:txBody>
      </p:sp>
      <p:pic>
        <p:nvPicPr>
          <p:cNvPr id="48131" name="Picture 4" descr="Pic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557338"/>
            <a:ext cx="3213100" cy="4530725"/>
          </a:xfrm>
          <a:noFill/>
          <a:ln w="15875">
            <a:solidFill>
              <a:schemeClr val="tx2"/>
            </a:solidFill>
          </a:ln>
        </p:spPr>
      </p:pic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4572000" y="3429000"/>
            <a:ext cx="1295400" cy="1079500"/>
          </a:xfrm>
          <a:prstGeom prst="leftRightArrow">
            <a:avLst>
              <a:gd name="adj1" fmla="val 50000"/>
              <a:gd name="adj2" fmla="val 24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3" name="Picture 6" descr="DLS Thalamus left side active 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28775"/>
            <a:ext cx="19907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6011863" y="3573463"/>
            <a:ext cx="19446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Deep Limbic System - Thalamus</a:t>
            </a:r>
          </a:p>
        </p:txBody>
      </p:sp>
      <p:pic>
        <p:nvPicPr>
          <p:cNvPr id="48135" name="Picture 8" descr="GC0004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581525"/>
            <a:ext cx="12176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5867400" y="62372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Irritability/Stress</a:t>
            </a:r>
          </a:p>
        </p:txBody>
      </p:sp>
      <p:sp>
        <p:nvSpPr>
          <p:cNvPr id="48137" name="AutoShape 10"/>
          <p:cNvSpPr>
            <a:spLocks noChangeArrowheads="1"/>
          </p:cNvSpPr>
          <p:nvPr/>
        </p:nvSpPr>
        <p:spPr bwMode="auto">
          <a:xfrm>
            <a:off x="4932363" y="4581525"/>
            <a:ext cx="649287" cy="1295400"/>
          </a:xfrm>
          <a:prstGeom prst="upDownArrow">
            <a:avLst>
              <a:gd name="adj1" fmla="val 50000"/>
              <a:gd name="adj2" fmla="val 39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48138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1268413"/>
            <a:ext cx="1368425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9" name="AutoShape 12"/>
          <p:cNvSpPr>
            <a:spLocks noChangeArrowheads="1"/>
          </p:cNvSpPr>
          <p:nvPr/>
        </p:nvSpPr>
        <p:spPr bwMode="auto">
          <a:xfrm>
            <a:off x="4932363" y="2420938"/>
            <a:ext cx="576262" cy="936625"/>
          </a:xfrm>
          <a:prstGeom prst="upDownArrow">
            <a:avLst>
              <a:gd name="adj1" fmla="val 50000"/>
              <a:gd name="adj2" fmla="val 325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Fixing Broken Brains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Involves </a:t>
            </a:r>
          </a:p>
          <a:p>
            <a:pPr eaLnBrk="1" hangingPunct="1">
              <a:defRPr/>
            </a:pPr>
            <a:r>
              <a:rPr lang="en-US" sz="2800" smtClean="0"/>
              <a:t>Identifying and Correcting all the factors that are causing interference</a:t>
            </a:r>
          </a:p>
          <a:p>
            <a:pPr eaLnBrk="1" hangingPunct="1">
              <a:defRPr/>
            </a:pPr>
            <a:r>
              <a:rPr lang="en-US" sz="2800" smtClean="0"/>
              <a:t>In the proper sequence</a:t>
            </a:r>
          </a:p>
          <a:p>
            <a:pPr eaLnBrk="1" hangingPunct="1">
              <a:defRPr/>
            </a:pPr>
            <a:r>
              <a:rPr lang="en-US" sz="2800" smtClean="0"/>
              <a:t>Thoroughly</a:t>
            </a:r>
          </a:p>
          <a:p>
            <a:pPr eaLnBrk="1" hangingPunct="1">
              <a:defRPr/>
            </a:pPr>
            <a:endParaRPr lang="en-US" sz="28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076825" y="1484313"/>
          <a:ext cx="2732088" cy="2049462"/>
        </p:xfrm>
        <a:graphic>
          <a:graphicData uri="http://schemas.openxmlformats.org/presentationml/2006/ole">
            <p:oleObj spid="_x0000_s2050" name="Slide" r:id="rId4" imgW="4571831" imgH="3428932" progId="PowerPoint.Slide.8">
              <p:embed/>
            </p:oleObj>
          </a:graphicData>
        </a:graphic>
      </p:graphicFrame>
      <p:pic>
        <p:nvPicPr>
          <p:cNvPr id="2053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4900"/>
            <a:ext cx="990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4" name="Picture 7" descr="Pic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716338"/>
            <a:ext cx="1633538" cy="2303462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5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5229225"/>
            <a:ext cx="1301750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6" name="Picture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3860800"/>
            <a:ext cx="1219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0" descr="GC0006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0"/>
            <a:ext cx="1600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3995738" y="5013325"/>
            <a:ext cx="1468437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Prozac ®</a:t>
            </a:r>
          </a:p>
          <a:p>
            <a:r>
              <a:rPr lang="en-US" sz="2400" b="1">
                <a:latin typeface="Times New Roman" pitchFamily="18" charset="0"/>
              </a:rPr>
              <a:t>Paxil ®</a:t>
            </a:r>
          </a:p>
          <a:p>
            <a:r>
              <a:rPr lang="en-US" sz="2400" b="1">
                <a:latin typeface="Times New Roman" pitchFamily="18" charset="0"/>
              </a:rPr>
              <a:t>Zoloft ®</a:t>
            </a:r>
            <a:endParaRPr lang="en-US"/>
          </a:p>
        </p:txBody>
      </p:sp>
      <p:sp>
        <p:nvSpPr>
          <p:cNvPr id="2059" name="AutoShape 13"/>
          <p:cNvSpPr>
            <a:spLocks noChangeArrowheads="1"/>
          </p:cNvSpPr>
          <p:nvPr/>
        </p:nvSpPr>
        <p:spPr bwMode="auto">
          <a:xfrm>
            <a:off x="7812088" y="3860800"/>
            <a:ext cx="936625" cy="792163"/>
          </a:xfrm>
          <a:custGeom>
            <a:avLst/>
            <a:gdLst>
              <a:gd name="T0" fmla="*/ 880562125 w 21600"/>
              <a:gd name="T1" fmla="*/ 0 h 21600"/>
              <a:gd name="T2" fmla="*/ 257890668 w 21600"/>
              <a:gd name="T3" fmla="*/ 156021067 h 21600"/>
              <a:gd name="T4" fmla="*/ 0 w 21600"/>
              <a:gd name="T5" fmla="*/ 532729278 h 21600"/>
              <a:gd name="T6" fmla="*/ 257890668 w 21600"/>
              <a:gd name="T7" fmla="*/ 909437709 h 21600"/>
              <a:gd name="T8" fmla="*/ 880562125 w 21600"/>
              <a:gd name="T9" fmla="*/ 1065457383 h 21600"/>
              <a:gd name="T10" fmla="*/ 1503231934 w 21600"/>
              <a:gd name="T11" fmla="*/ 909437709 h 21600"/>
              <a:gd name="T12" fmla="*/ 1761122862 w 21600"/>
              <a:gd name="T13" fmla="*/ 532729278 h 21600"/>
              <a:gd name="T14" fmla="*/ 1503231934 w 21600"/>
              <a:gd name="T15" fmla="*/ 1560210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3300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Fixing Broken Brains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Means tuning the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With Structural Integration, Nutrients, Reprogramming, and Integrated Therapies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To create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Healthy Integrated Functioning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916113"/>
            <a:ext cx="14351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2708275"/>
            <a:ext cx="12192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2781300"/>
            <a:ext cx="12192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60" name="Picture 8" descr="GC0004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868863"/>
            <a:ext cx="1241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j04387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557338"/>
            <a:ext cx="23764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CEXER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4652963"/>
            <a:ext cx="19796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770563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Healthy Brain Solutions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3716338"/>
            <a:ext cx="3671888" cy="2587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Ocean Park Natural Therapies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#200 12761-16</a:t>
            </a:r>
            <a:r>
              <a:rPr lang="en-US" sz="2400" baseline="30000" smtClean="0"/>
              <a:t>th</a:t>
            </a:r>
            <a:r>
              <a:rPr lang="en-US" sz="2400" smtClean="0"/>
              <a:t> Avenue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Surrey, B.C.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604-538-3017</a:t>
            </a:r>
          </a:p>
        </p:txBody>
      </p:sp>
      <p:pic>
        <p:nvPicPr>
          <p:cNvPr id="50180" name="Picture 4" descr="BBB Solutions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157162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428750"/>
            <a:ext cx="2786062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Central Nervous System Disrupted</a:t>
            </a:r>
          </a:p>
        </p:txBody>
      </p:sp>
      <p:pic>
        <p:nvPicPr>
          <p:cNvPr id="9219" name="Picture 6" descr="MCj0295726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4040188"/>
            <a:ext cx="2087562" cy="2038350"/>
          </a:xfrm>
          <a:noFill/>
        </p:spPr>
      </p:pic>
      <p:pic>
        <p:nvPicPr>
          <p:cNvPr id="9220" name="Picture 9" descr="MCj02872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916113"/>
            <a:ext cx="2087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ANATM3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412875"/>
            <a:ext cx="26574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11"/>
          <p:cNvSpPr>
            <a:spLocks noChangeArrowheads="1"/>
          </p:cNvSpPr>
          <p:nvPr/>
        </p:nvSpPr>
        <p:spPr bwMode="auto">
          <a:xfrm rot="791525">
            <a:off x="3563938" y="2271713"/>
            <a:ext cx="215900" cy="1728787"/>
          </a:xfrm>
          <a:custGeom>
            <a:avLst/>
            <a:gdLst>
              <a:gd name="T0" fmla="*/ 10785006 w 21600"/>
              <a:gd name="T1" fmla="*/ 0 h 21600"/>
              <a:gd name="T2" fmla="*/ 3158577 w 21600"/>
              <a:gd name="T3" fmla="*/ 1621667569 h 21600"/>
              <a:gd name="T4" fmla="*/ 0 w 21600"/>
              <a:gd name="T5" fmla="*/ 2147483647 h 21600"/>
              <a:gd name="T6" fmla="*/ 3158577 w 21600"/>
              <a:gd name="T7" fmla="*/ 2147483647 h 21600"/>
              <a:gd name="T8" fmla="*/ 10785006 w 21600"/>
              <a:gd name="T9" fmla="*/ 2147483647 h 21600"/>
              <a:gd name="T10" fmla="*/ 18411441 w 21600"/>
              <a:gd name="T11" fmla="*/ 2147483647 h 21600"/>
              <a:gd name="T12" fmla="*/ 21570011 w 21600"/>
              <a:gd name="T13" fmla="*/ 2147483647 h 21600"/>
              <a:gd name="T14" fmla="*/ 18411441 w 21600"/>
              <a:gd name="T15" fmla="*/ 16216675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12"/>
          <p:cNvSpPr>
            <a:spLocks noChangeArrowheads="1"/>
          </p:cNvSpPr>
          <p:nvPr/>
        </p:nvSpPr>
        <p:spPr bwMode="auto">
          <a:xfrm>
            <a:off x="3851275" y="2133600"/>
            <a:ext cx="1008063" cy="301625"/>
          </a:xfrm>
          <a:custGeom>
            <a:avLst/>
            <a:gdLst>
              <a:gd name="T0" fmla="*/ 1097806718 w 21600"/>
              <a:gd name="T1" fmla="*/ 0 h 21600"/>
              <a:gd name="T2" fmla="*/ 321514950 w 21600"/>
              <a:gd name="T3" fmla="*/ 8612805 h 21600"/>
              <a:gd name="T4" fmla="*/ 0 w 21600"/>
              <a:gd name="T5" fmla="*/ 29408022 h 21600"/>
              <a:gd name="T6" fmla="*/ 321514950 w 21600"/>
              <a:gd name="T7" fmla="*/ 50203243 h 21600"/>
              <a:gd name="T8" fmla="*/ 1097806718 w 21600"/>
              <a:gd name="T9" fmla="*/ 58815876 h 21600"/>
              <a:gd name="T10" fmla="*/ 1874095219 w 21600"/>
              <a:gd name="T11" fmla="*/ 50203243 h 21600"/>
              <a:gd name="T12" fmla="*/ 2147483647 w 21600"/>
              <a:gd name="T13" fmla="*/ 29408022 h 21600"/>
              <a:gd name="T14" fmla="*/ 1874095219 w 21600"/>
              <a:gd name="T15" fmla="*/ 86128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13"/>
          <p:cNvSpPr>
            <a:spLocks noChangeArrowheads="1"/>
          </p:cNvSpPr>
          <p:nvPr/>
        </p:nvSpPr>
        <p:spPr bwMode="auto">
          <a:xfrm>
            <a:off x="3995738" y="3789363"/>
            <a:ext cx="288925" cy="2447925"/>
          </a:xfrm>
          <a:custGeom>
            <a:avLst/>
            <a:gdLst>
              <a:gd name="T0" fmla="*/ 25847549 w 21600"/>
              <a:gd name="T1" fmla="*/ 0 h 21600"/>
              <a:gd name="T2" fmla="*/ 7569996 w 21600"/>
              <a:gd name="T3" fmla="*/ 2147483647 h 21600"/>
              <a:gd name="T4" fmla="*/ 0 w 21600"/>
              <a:gd name="T5" fmla="*/ 2147483647 h 21600"/>
              <a:gd name="T6" fmla="*/ 7569996 w 21600"/>
              <a:gd name="T7" fmla="*/ 2147483647 h 21600"/>
              <a:gd name="T8" fmla="*/ 25847549 w 21600"/>
              <a:gd name="T9" fmla="*/ 2147483647 h 21600"/>
              <a:gd name="T10" fmla="*/ 44124918 w 21600"/>
              <a:gd name="T11" fmla="*/ 2147483647 h 21600"/>
              <a:gd name="T12" fmla="*/ 51694910 w 21600"/>
              <a:gd name="T13" fmla="*/ 2147483647 h 21600"/>
              <a:gd name="T14" fmla="*/ 44124918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14"/>
          <p:cNvSpPr>
            <a:spLocks noChangeArrowheads="1"/>
          </p:cNvSpPr>
          <p:nvPr/>
        </p:nvSpPr>
        <p:spPr bwMode="auto">
          <a:xfrm>
            <a:off x="4067175" y="3429000"/>
            <a:ext cx="576263" cy="503238"/>
          </a:xfrm>
          <a:custGeom>
            <a:avLst/>
            <a:gdLst>
              <a:gd name="T0" fmla="*/ 205080989 w 21600"/>
              <a:gd name="T1" fmla="*/ 0 h 21600"/>
              <a:gd name="T2" fmla="*/ 60061923 w 21600"/>
              <a:gd name="T3" fmla="*/ 39999963 h 21600"/>
              <a:gd name="T4" fmla="*/ 0 w 21600"/>
              <a:gd name="T5" fmla="*/ 136578604 h 21600"/>
              <a:gd name="T6" fmla="*/ 60061923 w 21600"/>
              <a:gd name="T7" fmla="*/ 233157257 h 21600"/>
              <a:gd name="T8" fmla="*/ 205080989 w 21600"/>
              <a:gd name="T9" fmla="*/ 273157208 h 21600"/>
              <a:gd name="T10" fmla="*/ 350099175 w 21600"/>
              <a:gd name="T11" fmla="*/ 233157257 h 21600"/>
              <a:gd name="T12" fmla="*/ 410161125 w 21600"/>
              <a:gd name="T13" fmla="*/ 136578604 h 21600"/>
              <a:gd name="T14" fmla="*/ 350099175 w 21600"/>
              <a:gd name="T15" fmla="*/ 399999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AutoShape 15"/>
          <p:cNvSpPr>
            <a:spLocks noChangeArrowheads="1"/>
          </p:cNvSpPr>
          <p:nvPr/>
        </p:nvSpPr>
        <p:spPr bwMode="auto">
          <a:xfrm>
            <a:off x="4284663" y="2205038"/>
            <a:ext cx="215900" cy="1223962"/>
          </a:xfrm>
          <a:custGeom>
            <a:avLst/>
            <a:gdLst>
              <a:gd name="T0" fmla="*/ 10785006 w 21600"/>
              <a:gd name="T1" fmla="*/ 0 h 21600"/>
              <a:gd name="T2" fmla="*/ 3158577 w 21600"/>
              <a:gd name="T3" fmla="*/ 575494711 h 21600"/>
              <a:gd name="T4" fmla="*/ 0 w 21600"/>
              <a:gd name="T5" fmla="*/ 1965015882 h 21600"/>
              <a:gd name="T6" fmla="*/ 3158577 w 21600"/>
              <a:gd name="T7" fmla="*/ 2147483647 h 21600"/>
              <a:gd name="T8" fmla="*/ 10785006 w 21600"/>
              <a:gd name="T9" fmla="*/ 2147483647 h 21600"/>
              <a:gd name="T10" fmla="*/ 18411441 w 21600"/>
              <a:gd name="T11" fmla="*/ 2147483647 h 21600"/>
              <a:gd name="T12" fmla="*/ 21570011 w 21600"/>
              <a:gd name="T13" fmla="*/ 1965015882 h 21600"/>
              <a:gd name="T14" fmla="*/ 18411441 w 21600"/>
              <a:gd name="T15" fmla="*/ 5754947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16"/>
          <p:cNvSpPr>
            <a:spLocks noChangeArrowheads="1"/>
          </p:cNvSpPr>
          <p:nvPr/>
        </p:nvSpPr>
        <p:spPr bwMode="auto">
          <a:xfrm>
            <a:off x="4211638" y="1484313"/>
            <a:ext cx="360362" cy="649287"/>
          </a:xfrm>
          <a:custGeom>
            <a:avLst/>
            <a:gdLst>
              <a:gd name="T0" fmla="*/ 50150977 w 21600"/>
              <a:gd name="T1" fmla="*/ 0 h 21600"/>
              <a:gd name="T2" fmla="*/ 14687820 w 21600"/>
              <a:gd name="T3" fmla="*/ 85910408 h 21600"/>
              <a:gd name="T4" fmla="*/ 0 w 21600"/>
              <a:gd name="T5" fmla="*/ 293341388 h 21600"/>
              <a:gd name="T6" fmla="*/ 14687820 w 21600"/>
              <a:gd name="T7" fmla="*/ 500771195 h 21600"/>
              <a:gd name="T8" fmla="*/ 50150977 w 21600"/>
              <a:gd name="T9" fmla="*/ 586681814 h 21600"/>
              <a:gd name="T10" fmla="*/ 85614139 w 21600"/>
              <a:gd name="T11" fmla="*/ 500771195 h 21600"/>
              <a:gd name="T12" fmla="*/ 100301955 w 21600"/>
              <a:gd name="T13" fmla="*/ 293341388 h 21600"/>
              <a:gd name="T14" fmla="*/ 85614139 w 21600"/>
              <a:gd name="T15" fmla="*/ 85910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8" name="Picture 17" descr="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437063"/>
            <a:ext cx="1447800" cy="190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9" name="Picture 19" descr="shoul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1989138"/>
            <a:ext cx="14478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Peripheral Nervous System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Routes connecting to outlying areas  “the suburbs”  =extremities</a:t>
            </a:r>
          </a:p>
          <a:p>
            <a:pPr eaLnBrk="1" hangingPunct="1">
              <a:defRPr/>
            </a:pPr>
            <a:r>
              <a:rPr lang="en-US" sz="2800" smtClean="0"/>
              <a:t>Connects to spinal (central) system at connecting terminals or hubs called –</a:t>
            </a:r>
          </a:p>
          <a:p>
            <a:pPr lvl="1" eaLnBrk="1" hangingPunct="1">
              <a:defRPr/>
            </a:pPr>
            <a:r>
              <a:rPr lang="en-US" sz="2400" smtClean="0"/>
              <a:t>Nerve plexi or</a:t>
            </a:r>
          </a:p>
          <a:p>
            <a:pPr lvl="1" eaLnBrk="1" hangingPunct="1">
              <a:defRPr/>
            </a:pPr>
            <a:r>
              <a:rPr lang="en-US" sz="2400" smtClean="0"/>
              <a:t>Nerve ganglia</a:t>
            </a:r>
          </a:p>
        </p:txBody>
      </p:sp>
      <p:pic>
        <p:nvPicPr>
          <p:cNvPr id="10244" name="Picture 4" descr="ANATM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412875"/>
            <a:ext cx="26574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Peripheral Nervous System</a:t>
            </a:r>
          </a:p>
        </p:txBody>
      </p:sp>
      <p:pic>
        <p:nvPicPr>
          <p:cNvPr id="11267" name="Picture 4" descr="ANATM3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1412875"/>
            <a:ext cx="2657475" cy="5445125"/>
          </a:xfrm>
          <a:noFill/>
        </p:spPr>
      </p:pic>
      <p:sp>
        <p:nvSpPr>
          <p:cNvPr id="11268" name="AutoShape 5"/>
          <p:cNvSpPr>
            <a:spLocks noChangeArrowheads="1"/>
          </p:cNvSpPr>
          <p:nvPr/>
        </p:nvSpPr>
        <p:spPr bwMode="auto">
          <a:xfrm rot="791525">
            <a:off x="3563938" y="2271713"/>
            <a:ext cx="215900" cy="1728787"/>
          </a:xfrm>
          <a:custGeom>
            <a:avLst/>
            <a:gdLst>
              <a:gd name="T0" fmla="*/ 10785006 w 21600"/>
              <a:gd name="T1" fmla="*/ 0 h 21600"/>
              <a:gd name="T2" fmla="*/ 3158577 w 21600"/>
              <a:gd name="T3" fmla="*/ 1621667569 h 21600"/>
              <a:gd name="T4" fmla="*/ 0 w 21600"/>
              <a:gd name="T5" fmla="*/ 2147483647 h 21600"/>
              <a:gd name="T6" fmla="*/ 3158577 w 21600"/>
              <a:gd name="T7" fmla="*/ 2147483647 h 21600"/>
              <a:gd name="T8" fmla="*/ 10785006 w 21600"/>
              <a:gd name="T9" fmla="*/ 2147483647 h 21600"/>
              <a:gd name="T10" fmla="*/ 18411441 w 21600"/>
              <a:gd name="T11" fmla="*/ 2147483647 h 21600"/>
              <a:gd name="T12" fmla="*/ 21570011 w 21600"/>
              <a:gd name="T13" fmla="*/ 2147483647 h 21600"/>
              <a:gd name="T14" fmla="*/ 18411441 w 21600"/>
              <a:gd name="T15" fmla="*/ 16216675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3851275" y="2133600"/>
            <a:ext cx="1008063" cy="301625"/>
          </a:xfrm>
          <a:custGeom>
            <a:avLst/>
            <a:gdLst>
              <a:gd name="T0" fmla="*/ 1097806718 w 21600"/>
              <a:gd name="T1" fmla="*/ 0 h 21600"/>
              <a:gd name="T2" fmla="*/ 321514950 w 21600"/>
              <a:gd name="T3" fmla="*/ 8612805 h 21600"/>
              <a:gd name="T4" fmla="*/ 0 w 21600"/>
              <a:gd name="T5" fmla="*/ 29408022 h 21600"/>
              <a:gd name="T6" fmla="*/ 321514950 w 21600"/>
              <a:gd name="T7" fmla="*/ 50203243 h 21600"/>
              <a:gd name="T8" fmla="*/ 1097806718 w 21600"/>
              <a:gd name="T9" fmla="*/ 58815876 h 21600"/>
              <a:gd name="T10" fmla="*/ 1874095219 w 21600"/>
              <a:gd name="T11" fmla="*/ 50203243 h 21600"/>
              <a:gd name="T12" fmla="*/ 2147483647 w 21600"/>
              <a:gd name="T13" fmla="*/ 29408022 h 21600"/>
              <a:gd name="T14" fmla="*/ 1874095219 w 21600"/>
              <a:gd name="T15" fmla="*/ 86128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3995738" y="3789363"/>
            <a:ext cx="288925" cy="2447925"/>
          </a:xfrm>
          <a:custGeom>
            <a:avLst/>
            <a:gdLst>
              <a:gd name="T0" fmla="*/ 25847549 w 21600"/>
              <a:gd name="T1" fmla="*/ 0 h 21600"/>
              <a:gd name="T2" fmla="*/ 7569996 w 21600"/>
              <a:gd name="T3" fmla="*/ 2147483647 h 21600"/>
              <a:gd name="T4" fmla="*/ 0 w 21600"/>
              <a:gd name="T5" fmla="*/ 2147483647 h 21600"/>
              <a:gd name="T6" fmla="*/ 7569996 w 21600"/>
              <a:gd name="T7" fmla="*/ 2147483647 h 21600"/>
              <a:gd name="T8" fmla="*/ 25847549 w 21600"/>
              <a:gd name="T9" fmla="*/ 2147483647 h 21600"/>
              <a:gd name="T10" fmla="*/ 44124918 w 21600"/>
              <a:gd name="T11" fmla="*/ 2147483647 h 21600"/>
              <a:gd name="T12" fmla="*/ 51694910 w 21600"/>
              <a:gd name="T13" fmla="*/ 2147483647 h 21600"/>
              <a:gd name="T14" fmla="*/ 44124918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4067175" y="3429000"/>
            <a:ext cx="576263" cy="503238"/>
          </a:xfrm>
          <a:custGeom>
            <a:avLst/>
            <a:gdLst>
              <a:gd name="T0" fmla="*/ 205080989 w 21600"/>
              <a:gd name="T1" fmla="*/ 0 h 21600"/>
              <a:gd name="T2" fmla="*/ 60061923 w 21600"/>
              <a:gd name="T3" fmla="*/ 39999963 h 21600"/>
              <a:gd name="T4" fmla="*/ 0 w 21600"/>
              <a:gd name="T5" fmla="*/ 136578604 h 21600"/>
              <a:gd name="T6" fmla="*/ 60061923 w 21600"/>
              <a:gd name="T7" fmla="*/ 233157257 h 21600"/>
              <a:gd name="T8" fmla="*/ 205080989 w 21600"/>
              <a:gd name="T9" fmla="*/ 273157208 h 21600"/>
              <a:gd name="T10" fmla="*/ 350099175 w 21600"/>
              <a:gd name="T11" fmla="*/ 233157257 h 21600"/>
              <a:gd name="T12" fmla="*/ 410161125 w 21600"/>
              <a:gd name="T13" fmla="*/ 136578604 h 21600"/>
              <a:gd name="T14" fmla="*/ 350099175 w 21600"/>
              <a:gd name="T15" fmla="*/ 399999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9"/>
          <p:cNvSpPr>
            <a:spLocks noChangeArrowheads="1"/>
          </p:cNvSpPr>
          <p:nvPr/>
        </p:nvSpPr>
        <p:spPr bwMode="auto">
          <a:xfrm>
            <a:off x="4284663" y="2205038"/>
            <a:ext cx="215900" cy="1223962"/>
          </a:xfrm>
          <a:custGeom>
            <a:avLst/>
            <a:gdLst>
              <a:gd name="T0" fmla="*/ 10785006 w 21600"/>
              <a:gd name="T1" fmla="*/ 0 h 21600"/>
              <a:gd name="T2" fmla="*/ 3158577 w 21600"/>
              <a:gd name="T3" fmla="*/ 575494711 h 21600"/>
              <a:gd name="T4" fmla="*/ 0 w 21600"/>
              <a:gd name="T5" fmla="*/ 1965015882 h 21600"/>
              <a:gd name="T6" fmla="*/ 3158577 w 21600"/>
              <a:gd name="T7" fmla="*/ 2147483647 h 21600"/>
              <a:gd name="T8" fmla="*/ 10785006 w 21600"/>
              <a:gd name="T9" fmla="*/ 2147483647 h 21600"/>
              <a:gd name="T10" fmla="*/ 18411441 w 21600"/>
              <a:gd name="T11" fmla="*/ 2147483647 h 21600"/>
              <a:gd name="T12" fmla="*/ 21570011 w 21600"/>
              <a:gd name="T13" fmla="*/ 1965015882 h 21600"/>
              <a:gd name="T14" fmla="*/ 18411441 w 21600"/>
              <a:gd name="T15" fmla="*/ 5754947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95288" y="2349500"/>
            <a:ext cx="26638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 Hubs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Connect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From Outlying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Areas to 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Central Nervous System</a:t>
            </a:r>
          </a:p>
        </p:txBody>
      </p:sp>
      <p:sp>
        <p:nvSpPr>
          <p:cNvPr id="11274" name="AutoShape 11"/>
          <p:cNvSpPr>
            <a:spLocks noChangeArrowheads="1"/>
          </p:cNvSpPr>
          <p:nvPr/>
        </p:nvSpPr>
        <p:spPr bwMode="auto">
          <a:xfrm>
            <a:off x="4211638" y="1484313"/>
            <a:ext cx="360362" cy="649287"/>
          </a:xfrm>
          <a:custGeom>
            <a:avLst/>
            <a:gdLst>
              <a:gd name="T0" fmla="*/ 50150977 w 21600"/>
              <a:gd name="T1" fmla="*/ 0 h 21600"/>
              <a:gd name="T2" fmla="*/ 14687820 w 21600"/>
              <a:gd name="T3" fmla="*/ 85910408 h 21600"/>
              <a:gd name="T4" fmla="*/ 0 w 21600"/>
              <a:gd name="T5" fmla="*/ 293341388 h 21600"/>
              <a:gd name="T6" fmla="*/ 14687820 w 21600"/>
              <a:gd name="T7" fmla="*/ 500771195 h 21600"/>
              <a:gd name="T8" fmla="*/ 50150977 w 21600"/>
              <a:gd name="T9" fmla="*/ 586681814 h 21600"/>
              <a:gd name="T10" fmla="*/ 85614139 w 21600"/>
              <a:gd name="T11" fmla="*/ 500771195 h 21600"/>
              <a:gd name="T12" fmla="*/ 100301955 w 21600"/>
              <a:gd name="T13" fmla="*/ 293341388 h 21600"/>
              <a:gd name="T14" fmla="*/ 85614139 w 21600"/>
              <a:gd name="T15" fmla="*/ 85910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5" name="Picture 12" descr="shou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149725"/>
            <a:ext cx="14478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6" name="Picture 13" descr="ANATM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412875"/>
            <a:ext cx="15113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AutoShape 14"/>
          <p:cNvSpPr>
            <a:spLocks noChangeArrowheads="1"/>
          </p:cNvSpPr>
          <p:nvPr/>
        </p:nvSpPr>
        <p:spPr bwMode="auto">
          <a:xfrm>
            <a:off x="6948488" y="2852738"/>
            <a:ext cx="503237" cy="1081087"/>
          </a:xfrm>
          <a:prstGeom prst="upArrow">
            <a:avLst>
              <a:gd name="adj1" fmla="val 50000"/>
              <a:gd name="adj2" fmla="val 5370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Autonomic Nervous System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6985000" cy="6477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Automatic Internal Processing </a:t>
            </a:r>
          </a:p>
        </p:txBody>
      </p:sp>
      <p:pic>
        <p:nvPicPr>
          <p:cNvPr id="12292" name="Picture 4" descr="Your Spine and how it affects Your Org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590800"/>
            <a:ext cx="3617912" cy="4267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3" name="Picture 5" descr="Pi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288" y="2636838"/>
            <a:ext cx="3308350" cy="4221162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Autonomic Nervous System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Sympathetic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Parasympathetic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Enteric</a:t>
            </a:r>
          </a:p>
        </p:txBody>
      </p:sp>
      <p:pic>
        <p:nvPicPr>
          <p:cNvPr id="13316" name="Picture 4" descr="CMENO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429000"/>
            <a:ext cx="2057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EXER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997200"/>
            <a:ext cx="18002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CM005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1268413"/>
            <a:ext cx="2663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CMEN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484313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4149725"/>
            <a:ext cx="1314450" cy="248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1343</TotalTime>
  <Words>1255</Words>
  <Application>Microsoft Office PowerPoint</Application>
  <PresentationFormat>On-screen Show (4:3)</PresentationFormat>
  <Paragraphs>316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Globe</vt:lpstr>
      <vt:lpstr>Slide</vt:lpstr>
      <vt:lpstr>UNDERSTANDING YOUR BRAIN  &amp;  NERVOUS SYSTEM</vt:lpstr>
      <vt:lpstr>Your Nervous System</vt:lpstr>
      <vt:lpstr>Central Nervous System </vt:lpstr>
      <vt:lpstr>Central Nervous System</vt:lpstr>
      <vt:lpstr>Central Nervous System Disrupted</vt:lpstr>
      <vt:lpstr>Peripheral Nervous System</vt:lpstr>
      <vt:lpstr>Peripheral Nervous System</vt:lpstr>
      <vt:lpstr>Autonomic Nervous System</vt:lpstr>
      <vt:lpstr>Autonomic Nervous System</vt:lpstr>
      <vt:lpstr>Autonomic Nervous System</vt:lpstr>
      <vt:lpstr>Autonomic Nervous System</vt:lpstr>
      <vt:lpstr>The 4 Levels of Central Nervous System Function</vt:lpstr>
      <vt:lpstr>Human Triune Brain</vt:lpstr>
      <vt:lpstr>Reptilian System</vt:lpstr>
      <vt:lpstr>Reptilian System</vt:lpstr>
      <vt:lpstr>Limbic – Mammalian Brain</vt:lpstr>
      <vt:lpstr>“Survival System Memories”</vt:lpstr>
      <vt:lpstr>Survival System Memories  (Imprints)</vt:lpstr>
      <vt:lpstr>Cortical Functions</vt:lpstr>
      <vt:lpstr>Higher Brain Functioning</vt:lpstr>
      <vt:lpstr>The Quadrune Brain</vt:lpstr>
      <vt:lpstr>Higher Brain Functioning</vt:lpstr>
      <vt:lpstr>Higher Brain Functioning</vt:lpstr>
      <vt:lpstr>Higher Brain Functioning</vt:lpstr>
      <vt:lpstr>Cortical Function – Front/Back</vt:lpstr>
      <vt:lpstr>There are 6 Areas of Major Brain Function</vt:lpstr>
      <vt:lpstr>Prefrontal Cortex PFC</vt:lpstr>
      <vt:lpstr>Anterior Cingulate Gyrus ACG</vt:lpstr>
      <vt:lpstr>Deep Limbic System DLS</vt:lpstr>
      <vt:lpstr>Basal Ganglia BG</vt:lpstr>
      <vt:lpstr>Temporal Lobes TL’s</vt:lpstr>
      <vt:lpstr>CEREBELLUM</vt:lpstr>
      <vt:lpstr>ASSESSMENTS</vt:lpstr>
      <vt:lpstr>SCANS</vt:lpstr>
      <vt:lpstr>Brain Scans</vt:lpstr>
      <vt:lpstr>QUESTIONNAIRES</vt:lpstr>
      <vt:lpstr>Questionnaires</vt:lpstr>
      <vt:lpstr>Neurological Assessments</vt:lpstr>
      <vt:lpstr>Neurological Assessments</vt:lpstr>
      <vt:lpstr>Interference Factors</vt:lpstr>
      <vt:lpstr>INTEGRATION FACTORS</vt:lpstr>
      <vt:lpstr>Integration Factors</vt:lpstr>
      <vt:lpstr>Integration Factors</vt:lpstr>
      <vt:lpstr>BACK PAIN</vt:lpstr>
      <vt:lpstr>Fixing Broken Brains</vt:lpstr>
      <vt:lpstr>Fixing Broken Brains</vt:lpstr>
      <vt:lpstr>Healthy Brain Solutions</vt:lpstr>
    </vt:vector>
  </TitlesOfParts>
  <Company>Ocean Park Natural Therapies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YOUR BRAIN  &amp;  NERVOUS SYSTEM</dc:title>
  <dc:creator>Timothy Brown</dc:creator>
  <cp:lastModifiedBy>tbrown</cp:lastModifiedBy>
  <cp:revision>26</cp:revision>
  <dcterms:created xsi:type="dcterms:W3CDTF">2009-10-03T21:52:17Z</dcterms:created>
  <dcterms:modified xsi:type="dcterms:W3CDTF">2011-10-15T19:18:07Z</dcterms:modified>
</cp:coreProperties>
</file>