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9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A9532-7712-4976-8188-5B41576B54F0}" type="datetimeFigureOut">
              <a:rPr lang="en-CA" smtClean="0"/>
              <a:t>20/04/2018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43326-B49A-439F-806C-1DC9CB935B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087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EF77A-C380-46C2-AC2D-210D03BBF857}" type="slidenum">
              <a:rPr lang="en-US" altLang="en-US">
                <a:solidFill>
                  <a:srgbClr val="000000"/>
                </a:solidFill>
              </a:rPr>
              <a:pPr/>
              <a:t>52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311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18003-8522-419E-8201-6CBB58FC4A0F}" type="slidenum">
              <a:rPr lang="en-US" altLang="en-US">
                <a:solidFill>
                  <a:srgbClr val="000000"/>
                </a:solidFill>
              </a:rPr>
              <a:pPr/>
              <a:t>61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9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135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1E41D-86DB-4C8E-8FD0-F27386094323}" type="slidenum">
              <a:rPr lang="en-US" altLang="en-US">
                <a:solidFill>
                  <a:srgbClr val="000000"/>
                </a:solidFill>
              </a:rPr>
              <a:pPr/>
              <a:t>62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783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79CFE-1A18-449D-A690-1BD26BBDA045}" type="slidenum">
              <a:rPr lang="en-US" altLang="en-US">
                <a:solidFill>
                  <a:srgbClr val="000000"/>
                </a:solidFill>
              </a:rPr>
              <a:pPr/>
              <a:t>63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85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2899D-D83B-4F92-B3B7-C8DDF41A9E2B}" type="slidenum">
              <a:rPr lang="en-US" altLang="en-US">
                <a:solidFill>
                  <a:srgbClr val="000000"/>
                </a:solidFill>
              </a:rPr>
              <a:pPr/>
              <a:t>64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6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579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A2939E-856C-406E-84D9-AF444EFDA840}" type="slidenum">
              <a:rPr lang="en-US" altLang="en-US">
                <a:solidFill>
                  <a:srgbClr val="000000"/>
                </a:solidFill>
              </a:rPr>
              <a:pPr/>
              <a:t>65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0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01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BD925-1A80-42E6-92E3-DA79066E38A7}" type="slidenum">
              <a:rPr lang="en-US" altLang="en-US">
                <a:solidFill>
                  <a:srgbClr val="000000"/>
                </a:solidFill>
              </a:rPr>
              <a:pPr/>
              <a:t>66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2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184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E0DC4-6F8A-4C4F-A982-99A8970DF7BE}" type="slidenum">
              <a:rPr lang="en-US" altLang="en-US">
                <a:solidFill>
                  <a:srgbClr val="000000"/>
                </a:solidFill>
              </a:rPr>
              <a:pPr/>
              <a:t>67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028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3FB547-3163-4BA9-B3EF-8BEDF6F4FFCC}" type="slidenum">
              <a:rPr lang="en-US" altLang="en-US">
                <a:solidFill>
                  <a:srgbClr val="000000"/>
                </a:solidFill>
              </a:rPr>
              <a:pPr/>
              <a:t>68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6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164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561F1-3952-45B4-ADA0-25A9315B02F8}" type="slidenum">
              <a:rPr lang="en-US" altLang="en-US">
                <a:solidFill>
                  <a:srgbClr val="000000"/>
                </a:solidFill>
              </a:rPr>
              <a:pPr/>
              <a:t>69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8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202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39330E-662D-491C-A21B-FC364DF1BCF0}" type="slidenum">
              <a:rPr lang="en-US" altLang="en-US">
                <a:solidFill>
                  <a:srgbClr val="000000"/>
                </a:solidFill>
              </a:rPr>
              <a:pPr/>
              <a:t>70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0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601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D81DA-5845-4D62-A91E-B60067DACA74}" type="slidenum">
              <a:rPr lang="en-US" altLang="en-US">
                <a:solidFill>
                  <a:srgbClr val="000000"/>
                </a:solidFill>
              </a:rPr>
              <a:pPr/>
              <a:t>53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2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579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9CD17-E77A-450F-A2F5-75110A9ADF54}" type="slidenum">
              <a:rPr lang="en-US" altLang="en-US">
                <a:solidFill>
                  <a:srgbClr val="000000"/>
                </a:solidFill>
              </a:rPr>
              <a:pPr/>
              <a:t>71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2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511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C5213-9CD9-4B1D-9911-74BDB3558E7F}" type="slidenum">
              <a:rPr lang="en-US" altLang="en-US">
                <a:solidFill>
                  <a:srgbClr val="000000"/>
                </a:solidFill>
              </a:rPr>
              <a:pPr/>
              <a:t>72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158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2294C-2A77-4673-B537-37D259F96676}" type="slidenum">
              <a:rPr lang="en-US" altLang="en-US">
                <a:solidFill>
                  <a:srgbClr val="000000"/>
                </a:solidFill>
              </a:rPr>
              <a:pPr/>
              <a:t>73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0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431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0FF391-D542-41E9-8D90-776C4F09984C}" type="slidenum">
              <a:rPr lang="en-US" altLang="en-US">
                <a:solidFill>
                  <a:srgbClr val="000000"/>
                </a:solidFill>
              </a:rPr>
              <a:pPr/>
              <a:t>74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1186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50E0DB1C-254B-42B9-8B71-3C76BF5DD361}" type="slidenum">
              <a:rPr lang="en-US" altLang="en-US" sz="1200" smtClean="0">
                <a:solidFill>
                  <a:srgbClr val="000000"/>
                </a:solidFill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221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327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C6DD7-15A5-47D0-AC01-A705979F44EF}" type="slidenum">
              <a:rPr lang="en-US" altLang="en-US">
                <a:solidFill>
                  <a:srgbClr val="000000"/>
                </a:solidFill>
              </a:rPr>
              <a:pPr/>
              <a:t>75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3234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95C9EF4E-554E-431B-8493-CEC71C66DD02}" type="slidenum">
              <a:rPr lang="en-US" altLang="en-US" sz="1200" smtClean="0">
                <a:solidFill>
                  <a:srgbClr val="000000"/>
                </a:solidFill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091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E8C2F-9802-4D11-A5C4-5916AC3E6391}" type="slidenum">
              <a:rPr lang="en-US" altLang="en-US">
                <a:solidFill>
                  <a:srgbClr val="000000"/>
                </a:solidFill>
              </a:rPr>
              <a:pPr/>
              <a:t>76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9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70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3328A-CC86-4CAC-98F0-808B14C9E26E}" type="slidenum">
              <a:rPr lang="en-US" altLang="en-US">
                <a:solidFill>
                  <a:srgbClr val="000000"/>
                </a:solidFill>
              </a:rPr>
              <a:pPr/>
              <a:t>54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123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A8FD0D-B766-46C8-908E-2F214F42ADFC}" type="slidenum">
              <a:rPr lang="en-US" altLang="en-US">
                <a:solidFill>
                  <a:srgbClr val="000000"/>
                </a:solidFill>
              </a:rPr>
              <a:pPr/>
              <a:t>55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7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261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6F49E-E9F3-4760-A8E4-BACA640A21C4}" type="slidenum">
              <a:rPr lang="en-US" altLang="en-US">
                <a:solidFill>
                  <a:srgbClr val="000000"/>
                </a:solidFill>
              </a:rPr>
              <a:pPr/>
              <a:t>56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582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A2DA3-C1CB-45A9-868C-FF8DC6D0E591}" type="slidenum">
              <a:rPr lang="en-US" altLang="en-US">
                <a:solidFill>
                  <a:srgbClr val="000000"/>
                </a:solidFill>
              </a:rPr>
              <a:pPr/>
              <a:t>57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192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D57FF-F5F4-4A75-A9C4-046653C54296}" type="slidenum">
              <a:rPr lang="en-US" altLang="en-US">
                <a:solidFill>
                  <a:srgbClr val="000000"/>
                </a:solidFill>
              </a:rPr>
              <a:pPr/>
              <a:t>58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90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F20CE-006B-41F3-B7D6-41F4F52B462D}" type="slidenum">
              <a:rPr lang="en-US" altLang="en-US">
                <a:solidFill>
                  <a:srgbClr val="000000"/>
                </a:solidFill>
              </a:rPr>
              <a:pPr/>
              <a:t>59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152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436B6-1AED-4AAC-8228-16F0D6A741F1}" type="slidenum">
              <a:rPr lang="en-US" altLang="en-US">
                <a:solidFill>
                  <a:srgbClr val="000000"/>
                </a:solidFill>
              </a:rPr>
              <a:pPr/>
              <a:t>60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16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578524E-8663-40BC-8B75-8A71DCAF51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1847" name="AutoShape 7"/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78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6029C-C3DE-4585-A743-A5F35CAF00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2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76378-3325-41E0-B3C3-63034A5C75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11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1" y="1752600"/>
            <a:ext cx="52324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1" y="3962400"/>
            <a:ext cx="52324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128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fld id="{84D5B8E6-BBF6-4331-AA3D-CE19C19AB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68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fld id="{8D54F0FA-AF7B-49A7-B95E-39A36C8A8B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65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fld id="{938F86B0-56B0-4E76-98BD-B238C168F9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5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7CC2C-278B-4D3D-82BA-B9A6201A0D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2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8195D-2D8F-49A4-9C11-A629149B64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B9E04-04A0-4BED-ABEA-E89D95B566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1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22089-7928-4A94-A460-67ECA87D86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3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EE001-43E3-415B-ABE5-3D7156B591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2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7470C-40B8-4632-B0D0-0A7E599C79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6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626AD-33A0-4B1E-A073-459DEE2FC5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9F4A4-CC16-441B-A858-851B56BB45A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0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0820" name="AutoShape 4"/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0821" name="Line 5"/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1800" smtClean="0">
              <a:solidFill>
                <a:srgbClr val="000000"/>
              </a:solidFill>
            </a:endParaRPr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08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8600E7A-7456-4DB1-870C-53AAECC12030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6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5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7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8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9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5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11" Type="http://schemas.openxmlformats.org/officeDocument/2006/relationships/image" Target="../media/image61.png"/><Relationship Id="rId5" Type="http://schemas.openxmlformats.org/officeDocument/2006/relationships/image" Target="../media/image58.jpeg"/><Relationship Id="rId10" Type="http://schemas.openxmlformats.org/officeDocument/2006/relationships/image" Target="../media/image52.jpeg"/><Relationship Id="rId4" Type="http://schemas.openxmlformats.org/officeDocument/2006/relationships/image" Target="../media/image57.jpeg"/><Relationship Id="rId9" Type="http://schemas.openxmlformats.org/officeDocument/2006/relationships/image" Target="../media/image6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jpe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0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11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quencyspecific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Autonomic Response Testing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CA" dirty="0" smtClean="0"/>
              <a:t>Your Internal Sensing System’s Response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612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Screening Methods</a:t>
            </a:r>
            <a:br>
              <a:rPr lang="en-US" altLang="en-US" sz="3400"/>
            </a:br>
            <a:r>
              <a:rPr lang="en-US" altLang="en-US" sz="3400"/>
              <a:t>Summary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600"/>
              <a:t>Find the Area/Areas…</a:t>
            </a:r>
          </a:p>
          <a:p>
            <a:pPr lvl="1"/>
            <a:r>
              <a:rPr lang="en-US" altLang="en-US" sz="2200"/>
              <a:t>Central, Spinal, Extremity, Visceral</a:t>
            </a:r>
          </a:p>
          <a:p>
            <a:r>
              <a:rPr lang="en-US" altLang="en-US" sz="2600"/>
              <a:t>Challenge the functional compartments</a:t>
            </a:r>
          </a:p>
          <a:p>
            <a:pPr lvl="1"/>
            <a:r>
              <a:rPr lang="en-US" altLang="en-US" sz="2200"/>
              <a:t>Flexion, Extension, Abd/Adduction, Rotation, Lateral/Medial etc.</a:t>
            </a:r>
          </a:p>
          <a:p>
            <a:r>
              <a:rPr lang="en-US" altLang="en-US" sz="2600"/>
              <a:t>Determine the type of problem/condition affecting the area….</a:t>
            </a:r>
          </a:p>
          <a:p>
            <a:pPr lvl="1"/>
            <a:r>
              <a:rPr lang="en-US" altLang="en-US" sz="2200"/>
              <a:t>Fascial, Ligament, Joint, Discal, Neuropathic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30156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Challenge the Central Nervous System </a:t>
            </a:r>
          </a:p>
        </p:txBody>
      </p:sp>
      <p:pic>
        <p:nvPicPr>
          <p:cNvPr id="269315" name="Picture 3" descr="MCj043213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716338"/>
            <a:ext cx="18891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316" name="Picture 4" descr="ANATM324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3114" y="1412876"/>
            <a:ext cx="2657475" cy="5445125"/>
          </a:xfrm>
          <a:noFill/>
          <a:ln/>
        </p:spPr>
      </p:pic>
      <p:sp>
        <p:nvSpPr>
          <p:cNvPr id="269317" name="AutoShape 5"/>
          <p:cNvSpPr>
            <a:spLocks noChangeArrowheads="1"/>
          </p:cNvSpPr>
          <p:nvPr/>
        </p:nvSpPr>
        <p:spPr bwMode="auto">
          <a:xfrm rot="791525">
            <a:off x="5087938" y="2271714"/>
            <a:ext cx="215900" cy="1728787"/>
          </a:xfrm>
          <a:custGeom>
            <a:avLst/>
            <a:gdLst>
              <a:gd name="G0" fmla="+- 8498 0 0"/>
              <a:gd name="G1" fmla="+- 21600 0 8498"/>
              <a:gd name="G2" fmla="+- 21600 0 849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498" y="10800"/>
                </a:moveTo>
                <a:cubicBezTo>
                  <a:pt x="8498" y="12071"/>
                  <a:pt x="9529" y="13102"/>
                  <a:pt x="10800" y="13102"/>
                </a:cubicBezTo>
                <a:cubicBezTo>
                  <a:pt x="12071" y="13102"/>
                  <a:pt x="13102" y="12071"/>
                  <a:pt x="13102" y="10800"/>
                </a:cubicBezTo>
                <a:cubicBezTo>
                  <a:pt x="13102" y="9529"/>
                  <a:pt x="12071" y="8498"/>
                  <a:pt x="10800" y="8498"/>
                </a:cubicBezTo>
                <a:cubicBezTo>
                  <a:pt x="9529" y="8498"/>
                  <a:pt x="8498" y="9529"/>
                  <a:pt x="8498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69318" name="AutoShape 6"/>
          <p:cNvSpPr>
            <a:spLocks noChangeArrowheads="1"/>
          </p:cNvSpPr>
          <p:nvPr/>
        </p:nvSpPr>
        <p:spPr bwMode="auto">
          <a:xfrm>
            <a:off x="5375276" y="2133601"/>
            <a:ext cx="1008063" cy="3016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69319" name="AutoShape 7"/>
          <p:cNvSpPr>
            <a:spLocks noChangeArrowheads="1"/>
          </p:cNvSpPr>
          <p:nvPr/>
        </p:nvSpPr>
        <p:spPr bwMode="auto">
          <a:xfrm>
            <a:off x="5519739" y="3789364"/>
            <a:ext cx="288925" cy="2447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69320" name="AutoShape 8"/>
          <p:cNvSpPr>
            <a:spLocks noChangeArrowheads="1"/>
          </p:cNvSpPr>
          <p:nvPr/>
        </p:nvSpPr>
        <p:spPr bwMode="auto">
          <a:xfrm>
            <a:off x="5591176" y="3429000"/>
            <a:ext cx="576263" cy="5032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69321" name="AutoShape 9"/>
          <p:cNvSpPr>
            <a:spLocks noChangeArrowheads="1"/>
          </p:cNvSpPr>
          <p:nvPr/>
        </p:nvSpPr>
        <p:spPr bwMode="auto">
          <a:xfrm>
            <a:off x="5808663" y="2205038"/>
            <a:ext cx="215900" cy="122396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69322" name="AutoShape 10"/>
          <p:cNvSpPr>
            <a:spLocks noChangeArrowheads="1"/>
          </p:cNvSpPr>
          <p:nvPr/>
        </p:nvSpPr>
        <p:spPr bwMode="auto">
          <a:xfrm>
            <a:off x="5735638" y="1484314"/>
            <a:ext cx="360362" cy="64928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pic>
        <p:nvPicPr>
          <p:cNvPr id="269323" name="Picture 11" descr="ANATM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1412876"/>
            <a:ext cx="2016125" cy="194151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9324" name="Rectangle 12"/>
          <p:cNvSpPr>
            <a:spLocks noChangeArrowheads="1"/>
          </p:cNvSpPr>
          <p:nvPr/>
        </p:nvSpPr>
        <p:spPr bwMode="auto">
          <a:xfrm>
            <a:off x="2135188" y="1844676"/>
            <a:ext cx="2665412" cy="413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60000"/>
            </a:pPr>
            <a:r>
              <a:rPr lang="en-US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Brain Stem &amp; Spine Act </a:t>
            </a:r>
          </a:p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60000"/>
            </a:pPr>
            <a:r>
              <a:rPr lang="en-US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Like a “Central Subway” or Main Skytrain System</a:t>
            </a:r>
          </a:p>
        </p:txBody>
      </p:sp>
    </p:spTree>
    <p:extLst>
      <p:ext uri="{BB962C8B-B14F-4D97-AF65-F5344CB8AC3E}">
        <p14:creationId xmlns:p14="http://schemas.microsoft.com/office/powerpoint/2010/main" val="191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Central Nervous System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600201"/>
            <a:ext cx="4968875" cy="4530725"/>
          </a:xfrm>
        </p:spPr>
        <p:txBody>
          <a:bodyPr/>
          <a:lstStyle/>
          <a:p>
            <a:pPr lvl="1"/>
            <a:r>
              <a:rPr lang="en-US" altLang="en-US" sz="2400"/>
              <a:t>Trains go back and forth along a central routing system</a:t>
            </a:r>
          </a:p>
          <a:p>
            <a:pPr lvl="1"/>
            <a:r>
              <a:rPr lang="en-US" altLang="en-US" sz="2400"/>
              <a:t>When all goes well everything is quick and efficient</a:t>
            </a:r>
          </a:p>
          <a:p>
            <a:pPr lvl="1"/>
            <a:r>
              <a:rPr lang="en-US" altLang="en-US" sz="2400"/>
              <a:t>When one area gets in “trouble” the whole system begins to back up becoming “dysfunctional”.</a:t>
            </a:r>
          </a:p>
        </p:txBody>
      </p:sp>
      <p:pic>
        <p:nvPicPr>
          <p:cNvPr id="270340" name="Picture 4" descr="ANATM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1125539"/>
            <a:ext cx="26574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1" name="AutoShape 5"/>
          <p:cNvSpPr>
            <a:spLocks noChangeArrowheads="1"/>
          </p:cNvSpPr>
          <p:nvPr/>
        </p:nvSpPr>
        <p:spPr bwMode="auto">
          <a:xfrm rot="791525">
            <a:off x="7753350" y="1984375"/>
            <a:ext cx="215900" cy="1728788"/>
          </a:xfrm>
          <a:custGeom>
            <a:avLst/>
            <a:gdLst>
              <a:gd name="G0" fmla="+- 8498 0 0"/>
              <a:gd name="G1" fmla="+- 21600 0 8498"/>
              <a:gd name="G2" fmla="+- 21600 0 849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498" y="10800"/>
                </a:moveTo>
                <a:cubicBezTo>
                  <a:pt x="8498" y="12071"/>
                  <a:pt x="9529" y="13102"/>
                  <a:pt x="10800" y="13102"/>
                </a:cubicBezTo>
                <a:cubicBezTo>
                  <a:pt x="12071" y="13102"/>
                  <a:pt x="13102" y="12071"/>
                  <a:pt x="13102" y="10800"/>
                </a:cubicBezTo>
                <a:cubicBezTo>
                  <a:pt x="13102" y="9529"/>
                  <a:pt x="12071" y="8498"/>
                  <a:pt x="10800" y="8498"/>
                </a:cubicBezTo>
                <a:cubicBezTo>
                  <a:pt x="9529" y="8498"/>
                  <a:pt x="8498" y="9529"/>
                  <a:pt x="8498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70342" name="AutoShape 6"/>
          <p:cNvSpPr>
            <a:spLocks noChangeArrowheads="1"/>
          </p:cNvSpPr>
          <p:nvPr/>
        </p:nvSpPr>
        <p:spPr bwMode="auto">
          <a:xfrm>
            <a:off x="8040688" y="1846264"/>
            <a:ext cx="1008062" cy="3016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70343" name="AutoShape 7"/>
          <p:cNvSpPr>
            <a:spLocks noChangeArrowheads="1"/>
          </p:cNvSpPr>
          <p:nvPr/>
        </p:nvSpPr>
        <p:spPr bwMode="auto">
          <a:xfrm>
            <a:off x="8185151" y="3502026"/>
            <a:ext cx="288925" cy="2447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70344" name="AutoShape 8"/>
          <p:cNvSpPr>
            <a:spLocks noChangeArrowheads="1"/>
          </p:cNvSpPr>
          <p:nvPr/>
        </p:nvSpPr>
        <p:spPr bwMode="auto">
          <a:xfrm>
            <a:off x="8256588" y="3141664"/>
            <a:ext cx="576262" cy="5032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70345" name="AutoShape 9"/>
          <p:cNvSpPr>
            <a:spLocks noChangeArrowheads="1"/>
          </p:cNvSpPr>
          <p:nvPr/>
        </p:nvSpPr>
        <p:spPr bwMode="auto">
          <a:xfrm>
            <a:off x="8474075" y="1917701"/>
            <a:ext cx="215900" cy="122396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70346" name="AutoShape 10"/>
          <p:cNvSpPr>
            <a:spLocks noChangeArrowheads="1"/>
          </p:cNvSpPr>
          <p:nvPr/>
        </p:nvSpPr>
        <p:spPr bwMode="auto">
          <a:xfrm>
            <a:off x="8401051" y="1196975"/>
            <a:ext cx="360363" cy="64928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70347" name="AutoShape 11"/>
          <p:cNvSpPr>
            <a:spLocks noChangeArrowheads="1"/>
          </p:cNvSpPr>
          <p:nvPr/>
        </p:nvSpPr>
        <p:spPr bwMode="auto">
          <a:xfrm rot="-737219">
            <a:off x="9191625" y="1989139"/>
            <a:ext cx="215900" cy="1728787"/>
          </a:xfrm>
          <a:custGeom>
            <a:avLst/>
            <a:gdLst>
              <a:gd name="G0" fmla="+- 8498 0 0"/>
              <a:gd name="G1" fmla="+- 21600 0 8498"/>
              <a:gd name="G2" fmla="+- 21600 0 849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498" y="10800"/>
                </a:moveTo>
                <a:cubicBezTo>
                  <a:pt x="8498" y="12071"/>
                  <a:pt x="9529" y="13102"/>
                  <a:pt x="10800" y="13102"/>
                </a:cubicBezTo>
                <a:cubicBezTo>
                  <a:pt x="12071" y="13102"/>
                  <a:pt x="13102" y="12071"/>
                  <a:pt x="13102" y="10800"/>
                </a:cubicBezTo>
                <a:cubicBezTo>
                  <a:pt x="13102" y="9529"/>
                  <a:pt x="12071" y="8498"/>
                  <a:pt x="10800" y="8498"/>
                </a:cubicBezTo>
                <a:cubicBezTo>
                  <a:pt x="9529" y="8498"/>
                  <a:pt x="8498" y="9529"/>
                  <a:pt x="8498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70348" name="AutoShape 12"/>
          <p:cNvSpPr>
            <a:spLocks noChangeArrowheads="1"/>
          </p:cNvSpPr>
          <p:nvPr/>
        </p:nvSpPr>
        <p:spPr bwMode="auto">
          <a:xfrm>
            <a:off x="8688389" y="3573464"/>
            <a:ext cx="288925" cy="2447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Central Nervous System Disrupted</a:t>
            </a:r>
          </a:p>
        </p:txBody>
      </p:sp>
      <p:pic>
        <p:nvPicPr>
          <p:cNvPr id="271363" name="Picture 3" descr="MCj02957260000[1]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2401" y="4051300"/>
            <a:ext cx="2028825" cy="1917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1364" name="Picture 4" descr="MCj028725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1916114"/>
            <a:ext cx="2087563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65" name="Picture 5" descr="ANATM3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1412876"/>
            <a:ext cx="26574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6" name="AutoShape 6"/>
          <p:cNvSpPr>
            <a:spLocks noChangeArrowheads="1"/>
          </p:cNvSpPr>
          <p:nvPr/>
        </p:nvSpPr>
        <p:spPr bwMode="auto">
          <a:xfrm rot="791525">
            <a:off x="5087938" y="2271714"/>
            <a:ext cx="215900" cy="1728787"/>
          </a:xfrm>
          <a:custGeom>
            <a:avLst/>
            <a:gdLst>
              <a:gd name="G0" fmla="+- 8498 0 0"/>
              <a:gd name="G1" fmla="+- 21600 0 8498"/>
              <a:gd name="G2" fmla="+- 21600 0 849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498" y="10800"/>
                </a:moveTo>
                <a:cubicBezTo>
                  <a:pt x="8498" y="12071"/>
                  <a:pt x="9529" y="13102"/>
                  <a:pt x="10800" y="13102"/>
                </a:cubicBezTo>
                <a:cubicBezTo>
                  <a:pt x="12071" y="13102"/>
                  <a:pt x="13102" y="12071"/>
                  <a:pt x="13102" y="10800"/>
                </a:cubicBezTo>
                <a:cubicBezTo>
                  <a:pt x="13102" y="9529"/>
                  <a:pt x="12071" y="8498"/>
                  <a:pt x="10800" y="8498"/>
                </a:cubicBezTo>
                <a:cubicBezTo>
                  <a:pt x="9529" y="8498"/>
                  <a:pt x="8498" y="9529"/>
                  <a:pt x="8498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71367" name="AutoShape 7"/>
          <p:cNvSpPr>
            <a:spLocks noChangeArrowheads="1"/>
          </p:cNvSpPr>
          <p:nvPr/>
        </p:nvSpPr>
        <p:spPr bwMode="auto">
          <a:xfrm>
            <a:off x="5375276" y="2133601"/>
            <a:ext cx="1008063" cy="3016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71368" name="AutoShape 8"/>
          <p:cNvSpPr>
            <a:spLocks noChangeArrowheads="1"/>
          </p:cNvSpPr>
          <p:nvPr/>
        </p:nvSpPr>
        <p:spPr bwMode="auto">
          <a:xfrm>
            <a:off x="5519739" y="3789364"/>
            <a:ext cx="288925" cy="2447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71369" name="AutoShape 9"/>
          <p:cNvSpPr>
            <a:spLocks noChangeArrowheads="1"/>
          </p:cNvSpPr>
          <p:nvPr/>
        </p:nvSpPr>
        <p:spPr bwMode="auto">
          <a:xfrm>
            <a:off x="5591176" y="3429000"/>
            <a:ext cx="576263" cy="5032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71370" name="AutoShape 10"/>
          <p:cNvSpPr>
            <a:spLocks noChangeArrowheads="1"/>
          </p:cNvSpPr>
          <p:nvPr/>
        </p:nvSpPr>
        <p:spPr bwMode="auto">
          <a:xfrm>
            <a:off x="5808663" y="2205038"/>
            <a:ext cx="215900" cy="122396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71371" name="AutoShape 11"/>
          <p:cNvSpPr>
            <a:spLocks noChangeArrowheads="1"/>
          </p:cNvSpPr>
          <p:nvPr/>
        </p:nvSpPr>
        <p:spPr bwMode="auto">
          <a:xfrm>
            <a:off x="5735638" y="1484314"/>
            <a:ext cx="360362" cy="64928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pic>
        <p:nvPicPr>
          <p:cNvPr id="271372" name="Picture 12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4437063"/>
            <a:ext cx="1447800" cy="1905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1373" name="Picture 13" descr="shoul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989138"/>
            <a:ext cx="1447800" cy="1600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7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Challenge the Peripheral Nervous System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0739" y="1752600"/>
            <a:ext cx="4141787" cy="4267200"/>
          </a:xfrm>
        </p:spPr>
        <p:txBody>
          <a:bodyPr/>
          <a:lstStyle/>
          <a:p>
            <a:r>
              <a:rPr lang="en-US" altLang="en-US" sz="2600"/>
              <a:t>Routes connecting to outlying areas  “the suburbs”  =extremities</a:t>
            </a:r>
          </a:p>
          <a:p>
            <a:r>
              <a:rPr lang="en-US" altLang="en-US" sz="2600"/>
              <a:t>Connects to spinal (central) system at connecting terminals or hubs called –</a:t>
            </a:r>
          </a:p>
          <a:p>
            <a:pPr lvl="1"/>
            <a:r>
              <a:rPr lang="en-US" altLang="en-US" sz="2200"/>
              <a:t>Nerve plexi or</a:t>
            </a:r>
          </a:p>
          <a:p>
            <a:pPr lvl="1"/>
            <a:r>
              <a:rPr lang="en-US" altLang="en-US" sz="2200"/>
              <a:t>Nerve ganglia</a:t>
            </a:r>
          </a:p>
        </p:txBody>
      </p:sp>
      <p:pic>
        <p:nvPicPr>
          <p:cNvPr id="272388" name="Picture 4" descr="ANATM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1412876"/>
            <a:ext cx="26574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6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Peripheral Nervous System</a:t>
            </a:r>
          </a:p>
        </p:txBody>
      </p:sp>
      <p:pic>
        <p:nvPicPr>
          <p:cNvPr id="273411" name="Picture 3" descr="ANATM32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3114" y="1412876"/>
            <a:ext cx="2657475" cy="544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3412" name="AutoShape 4"/>
          <p:cNvSpPr>
            <a:spLocks noChangeArrowheads="1"/>
          </p:cNvSpPr>
          <p:nvPr/>
        </p:nvSpPr>
        <p:spPr bwMode="auto">
          <a:xfrm rot="791525">
            <a:off x="5087938" y="2271714"/>
            <a:ext cx="215900" cy="1728787"/>
          </a:xfrm>
          <a:custGeom>
            <a:avLst/>
            <a:gdLst>
              <a:gd name="G0" fmla="+- 8498 0 0"/>
              <a:gd name="G1" fmla="+- 21600 0 8498"/>
              <a:gd name="G2" fmla="+- 21600 0 849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498" y="10800"/>
                </a:moveTo>
                <a:cubicBezTo>
                  <a:pt x="8498" y="12071"/>
                  <a:pt x="9529" y="13102"/>
                  <a:pt x="10800" y="13102"/>
                </a:cubicBezTo>
                <a:cubicBezTo>
                  <a:pt x="12071" y="13102"/>
                  <a:pt x="13102" y="12071"/>
                  <a:pt x="13102" y="10800"/>
                </a:cubicBezTo>
                <a:cubicBezTo>
                  <a:pt x="13102" y="9529"/>
                  <a:pt x="12071" y="8498"/>
                  <a:pt x="10800" y="8498"/>
                </a:cubicBezTo>
                <a:cubicBezTo>
                  <a:pt x="9529" y="8498"/>
                  <a:pt x="8498" y="9529"/>
                  <a:pt x="8498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73413" name="AutoShape 5"/>
          <p:cNvSpPr>
            <a:spLocks noChangeArrowheads="1"/>
          </p:cNvSpPr>
          <p:nvPr/>
        </p:nvSpPr>
        <p:spPr bwMode="auto">
          <a:xfrm>
            <a:off x="5375276" y="2133601"/>
            <a:ext cx="1008063" cy="3016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73414" name="AutoShape 6"/>
          <p:cNvSpPr>
            <a:spLocks noChangeArrowheads="1"/>
          </p:cNvSpPr>
          <p:nvPr/>
        </p:nvSpPr>
        <p:spPr bwMode="auto">
          <a:xfrm>
            <a:off x="5519739" y="3789364"/>
            <a:ext cx="288925" cy="24479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73415" name="AutoShape 7"/>
          <p:cNvSpPr>
            <a:spLocks noChangeArrowheads="1"/>
          </p:cNvSpPr>
          <p:nvPr/>
        </p:nvSpPr>
        <p:spPr bwMode="auto">
          <a:xfrm>
            <a:off x="5591176" y="3429000"/>
            <a:ext cx="576263" cy="5032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73416" name="AutoShape 8"/>
          <p:cNvSpPr>
            <a:spLocks noChangeArrowheads="1"/>
          </p:cNvSpPr>
          <p:nvPr/>
        </p:nvSpPr>
        <p:spPr bwMode="auto">
          <a:xfrm>
            <a:off x="5808663" y="2205038"/>
            <a:ext cx="215900" cy="122396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1919289" y="2349500"/>
            <a:ext cx="266382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 Hubs</a:t>
            </a: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Connect</a:t>
            </a: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From Outlying</a:t>
            </a: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Areas to </a:t>
            </a:r>
          </a:p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Central Nervous System</a:t>
            </a:r>
          </a:p>
        </p:txBody>
      </p:sp>
      <p:sp>
        <p:nvSpPr>
          <p:cNvPr id="273418" name="AutoShape 10"/>
          <p:cNvSpPr>
            <a:spLocks noChangeArrowheads="1"/>
          </p:cNvSpPr>
          <p:nvPr/>
        </p:nvSpPr>
        <p:spPr bwMode="auto">
          <a:xfrm>
            <a:off x="5735638" y="1484314"/>
            <a:ext cx="360362" cy="64928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pic>
        <p:nvPicPr>
          <p:cNvPr id="273419" name="Picture 11" descr="shou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4149725"/>
            <a:ext cx="1447800" cy="1600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20" name="Picture 12" descr="ANATM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412875"/>
            <a:ext cx="1511300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421" name="AutoShape 13"/>
          <p:cNvSpPr>
            <a:spLocks noChangeArrowheads="1"/>
          </p:cNvSpPr>
          <p:nvPr/>
        </p:nvSpPr>
        <p:spPr bwMode="auto">
          <a:xfrm>
            <a:off x="8472489" y="2852739"/>
            <a:ext cx="503237" cy="1081087"/>
          </a:xfrm>
          <a:prstGeom prst="upArrow">
            <a:avLst>
              <a:gd name="adj1" fmla="val 50000"/>
              <a:gd name="adj2" fmla="val 5370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Challenge the Autonomic Nervous System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0650" y="1916113"/>
            <a:ext cx="6789738" cy="6096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Automatic Internal Processing </a:t>
            </a:r>
          </a:p>
        </p:txBody>
      </p:sp>
      <p:pic>
        <p:nvPicPr>
          <p:cNvPr id="274436" name="Picture 4" descr="Your Spine and how it affects Your Org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2590800"/>
            <a:ext cx="3617912" cy="42672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37" name="Picture 5" descr="Pi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2636838"/>
            <a:ext cx="3308350" cy="4221162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6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Autonomic Nervous System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0738" y="1752600"/>
            <a:ext cx="407035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Sympathetic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Parasympathetic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Enteric</a:t>
            </a:r>
          </a:p>
        </p:txBody>
      </p:sp>
      <p:pic>
        <p:nvPicPr>
          <p:cNvPr id="275460" name="Picture 4" descr="CMENO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716339"/>
            <a:ext cx="2057400" cy="92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61" name="Picture 5" descr="CEXER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3573463"/>
            <a:ext cx="1800225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62" name="Picture 6" descr="CCM005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1557339"/>
            <a:ext cx="26638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63" name="Picture 7" descr="CMEN0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1989138"/>
            <a:ext cx="1066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5464" name="Picture 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4149725"/>
            <a:ext cx="1314450" cy="24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0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Cervical Spine </a:t>
            </a:r>
            <a:br>
              <a:rPr lang="en-US" altLang="en-US" sz="3400"/>
            </a:br>
            <a:r>
              <a:rPr lang="en-US" altLang="en-US" sz="3400"/>
              <a:t>Screening Challenge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>
              <a:buFont typeface="Wingdings" panose="05000000000000000000" pitchFamily="2" charset="2"/>
              <a:buNone/>
            </a:pPr>
            <a:r>
              <a:rPr lang="en-US" altLang="en-US" sz="1400" b="1"/>
              <a:t>	</a:t>
            </a:r>
            <a:endParaRPr lang="en-US" altLang="en-US" sz="1400"/>
          </a:p>
          <a:p>
            <a:r>
              <a:rPr lang="en-US" altLang="en-US"/>
              <a:t>Rotation  (Upper Cervical)</a:t>
            </a:r>
          </a:p>
          <a:p>
            <a:r>
              <a:rPr lang="en-US" altLang="en-US"/>
              <a:t>Lateral Flex (Mid Cervical)</a:t>
            </a:r>
          </a:p>
          <a:p>
            <a:r>
              <a:rPr lang="en-US" altLang="en-US"/>
              <a:t>Compression (Disc &amp; Facets)</a:t>
            </a:r>
          </a:p>
          <a:p>
            <a:r>
              <a:rPr lang="en-US" altLang="en-US"/>
              <a:t>Distraction (Ligaments)</a:t>
            </a:r>
          </a:p>
          <a:p>
            <a:r>
              <a:rPr lang="en-US" altLang="en-US"/>
              <a:t>Palpation &amp; Challenge</a:t>
            </a:r>
          </a:p>
        </p:txBody>
      </p:sp>
    </p:spTree>
    <p:extLst>
      <p:ext uri="{BB962C8B-B14F-4D97-AF65-F5344CB8AC3E}">
        <p14:creationId xmlns:p14="http://schemas.microsoft.com/office/powerpoint/2010/main" val="23660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Thoracic Spine</a:t>
            </a:r>
            <a:br>
              <a:rPr lang="en-US" altLang="en-US" sz="3400"/>
            </a:br>
            <a:r>
              <a:rPr lang="en-US" altLang="en-US" sz="3400"/>
              <a:t>Screening Challenge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200"/>
          </a:p>
          <a:p>
            <a:pPr>
              <a:lnSpc>
                <a:spcPct val="80000"/>
              </a:lnSpc>
            </a:pPr>
            <a:endParaRPr lang="en-US" altLang="en-US" sz="1100"/>
          </a:p>
          <a:p>
            <a:pPr>
              <a:lnSpc>
                <a:spcPct val="80000"/>
              </a:lnSpc>
            </a:pPr>
            <a:r>
              <a:rPr lang="en-US" altLang="en-US" sz="2000"/>
              <a:t>Shrug (Shoulders to ears)						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Shoulder Displacement (Upper Ribs)↑↓						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A-C Joint (Subclavius test)						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S-C Joint (Push Challenge)						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Coracoclavicular- (Int Rotation)						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Coracohumeral  (Ext Rotation)						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Palpation &amp; Challenge (Ribs, Vertebra)</a:t>
            </a:r>
            <a:r>
              <a:rPr lang="en-US" altLang="en-US" sz="1100"/>
              <a:t>						</a:t>
            </a:r>
          </a:p>
          <a:p>
            <a:pPr>
              <a:lnSpc>
                <a:spcPct val="80000"/>
              </a:lnSpc>
            </a:pPr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4209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/>
              <a:t>A</a:t>
            </a:r>
            <a:r>
              <a:rPr lang="en-US" altLang="en-US"/>
              <a:t>utonomic </a:t>
            </a:r>
            <a:r>
              <a:rPr lang="en-US" altLang="en-US" u="sng"/>
              <a:t>R</a:t>
            </a:r>
            <a:r>
              <a:rPr lang="en-US" altLang="en-US"/>
              <a:t>esponse </a:t>
            </a:r>
            <a:r>
              <a:rPr lang="en-US" altLang="en-US" u="sng"/>
              <a:t>T</a:t>
            </a:r>
            <a:r>
              <a:rPr lang="en-US" altLang="en-US"/>
              <a:t>esting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0739" y="1752600"/>
            <a:ext cx="4510087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/>
              <a:t>Autonomics innervate all joints and extracellular connective tissues…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Different types of proprioceptors and neurological pathways….all connect via autonomic and afferent/efferent pathways. </a:t>
            </a:r>
          </a:p>
        </p:txBody>
      </p:sp>
      <p:pic>
        <p:nvPicPr>
          <p:cNvPr id="7172" name="Picture 4" descr="backp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52600"/>
            <a:ext cx="345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2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Example: Screening</a:t>
            </a:r>
            <a:br>
              <a:rPr lang="en-US" altLang="en-US" sz="3400"/>
            </a:br>
            <a:r>
              <a:rPr lang="en-US" altLang="en-US" sz="3400"/>
              <a:t>Low Back/Pelvis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Sitting Tests:</a:t>
            </a:r>
          </a:p>
          <a:p>
            <a:r>
              <a:rPr lang="en-US" altLang="en-US"/>
              <a:t>Supine Tests:</a:t>
            </a:r>
          </a:p>
          <a:p>
            <a:r>
              <a:rPr lang="en-US" altLang="en-US"/>
              <a:t>Prone Tests: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4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Lumbar Spine</a:t>
            </a:r>
            <a:br>
              <a:rPr lang="en-US" altLang="en-US" sz="3400"/>
            </a:br>
            <a:r>
              <a:rPr lang="en-US" altLang="en-US" sz="3400"/>
              <a:t>Screening Challenges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600" b="1"/>
              <a:t>Sitting</a:t>
            </a:r>
          </a:p>
          <a:p>
            <a:r>
              <a:rPr lang="en-US" altLang="en-US" sz="2600"/>
              <a:t>SI Sprain-Subluxation (Weak Abd)</a:t>
            </a:r>
          </a:p>
          <a:p>
            <a:r>
              <a:rPr lang="en-US" altLang="en-US" sz="2600"/>
              <a:t>SI Retraction A-P (with Abduction)</a:t>
            </a:r>
          </a:p>
          <a:p>
            <a:r>
              <a:rPr lang="en-US" altLang="en-US" sz="2600"/>
              <a:t>Iliolumbar Lig (Hip flexion &amp;45 rot ipsi)</a:t>
            </a:r>
          </a:p>
          <a:p>
            <a:r>
              <a:rPr lang="en-US" altLang="en-US" sz="2600"/>
              <a:t>Iliolumbar Vertical (Fwd flex &amp; opp lat)</a:t>
            </a:r>
          </a:p>
          <a:p>
            <a:r>
              <a:rPr lang="en-US" altLang="en-US" sz="2600"/>
              <a:t>Facets (Hip flex &amp; lumbar extension)</a:t>
            </a:r>
          </a:p>
          <a:p>
            <a:r>
              <a:rPr lang="en-US" altLang="en-US" sz="2600"/>
              <a:t>Discs (Valsalva)</a:t>
            </a:r>
          </a:p>
          <a:p>
            <a:r>
              <a:rPr lang="en-US" altLang="en-US" sz="2600"/>
              <a:t>Palpation &amp; Challenge</a:t>
            </a:r>
          </a:p>
        </p:txBody>
      </p:sp>
    </p:spTree>
    <p:extLst>
      <p:ext uri="{BB962C8B-B14F-4D97-AF65-F5344CB8AC3E}">
        <p14:creationId xmlns:p14="http://schemas.microsoft.com/office/powerpoint/2010/main" val="41609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Lumbar Spine Pelvis</a:t>
            </a:r>
            <a:br>
              <a:rPr lang="en-US" altLang="en-US" sz="3400"/>
            </a:br>
            <a:r>
              <a:rPr lang="en-US" altLang="en-US" sz="3400"/>
              <a:t>Screening Challenges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Supine</a:t>
            </a:r>
          </a:p>
          <a:p>
            <a:r>
              <a:rPr lang="en-US" altLang="en-US"/>
              <a:t>Plantar Flex/Extension</a:t>
            </a:r>
          </a:p>
          <a:p>
            <a:r>
              <a:rPr lang="en-US" altLang="en-US"/>
              <a:t>Roll Pattern (Hips Rotated)</a:t>
            </a:r>
          </a:p>
          <a:p>
            <a:r>
              <a:rPr lang="en-US" altLang="en-US"/>
              <a:t>Dural Torque Pattern (Neck and Hips)</a:t>
            </a:r>
          </a:p>
          <a:p>
            <a:r>
              <a:rPr lang="en-US" altLang="en-US"/>
              <a:t>Imbrication (Leg Traction with Block)</a:t>
            </a:r>
          </a:p>
          <a:p>
            <a:r>
              <a:rPr lang="en-US" altLang="en-US"/>
              <a:t>Hip (Anterior Drawer)</a:t>
            </a:r>
          </a:p>
          <a:p>
            <a:r>
              <a:rPr lang="en-US" altLang="en-US"/>
              <a:t>Hip (Posterior Drawer)</a:t>
            </a:r>
          </a:p>
        </p:txBody>
      </p:sp>
    </p:spTree>
    <p:extLst>
      <p:ext uri="{BB962C8B-B14F-4D97-AF65-F5344CB8AC3E}">
        <p14:creationId xmlns:p14="http://schemas.microsoft.com/office/powerpoint/2010/main" val="5984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Lumbar Spine Pelvis</a:t>
            </a:r>
            <a:br>
              <a:rPr lang="en-US" altLang="en-US" sz="3400"/>
            </a:br>
            <a:r>
              <a:rPr lang="en-US" altLang="en-US" sz="3400"/>
              <a:t>Screening Challenges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/>
              <a:t>Prone</a:t>
            </a:r>
          </a:p>
          <a:p>
            <a:pPr>
              <a:lnSpc>
                <a:spcPct val="90000"/>
              </a:lnSpc>
            </a:pPr>
            <a:r>
              <a:rPr lang="en-US" altLang="en-US"/>
              <a:t>Hip Extensors – Neutral (Glut max)</a:t>
            </a:r>
          </a:p>
          <a:p>
            <a:pPr>
              <a:lnSpc>
                <a:spcPct val="90000"/>
              </a:lnSpc>
            </a:pPr>
            <a:r>
              <a:rPr lang="en-US" altLang="en-US"/>
              <a:t>Hip Extensors – Sphinx position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Piriformis Test – Neutral position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Piriformis Test – Flexed hip position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Sacral Challenges – “Figure 8”</a:t>
            </a:r>
          </a:p>
          <a:p>
            <a:pPr>
              <a:lnSpc>
                <a:spcPct val="90000"/>
              </a:lnSpc>
            </a:pPr>
            <a:r>
              <a:rPr lang="en-US" altLang="en-US"/>
              <a:t>Sacro-coccyx Challenges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Lumbo-Pelvic Fascial Challenges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16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/>
              <a:t>The Shoulder</a:t>
            </a:r>
            <a:r>
              <a:rPr lang="en-US" altLang="en-US" sz="3400"/>
              <a:t> </a:t>
            </a:r>
            <a:br>
              <a:rPr lang="en-US" altLang="en-US" sz="3400"/>
            </a:br>
            <a:r>
              <a:rPr lang="en-US" altLang="en-US" sz="3400"/>
              <a:t>– A Complex Structure</a:t>
            </a:r>
          </a:p>
        </p:txBody>
      </p:sp>
      <p:pic>
        <p:nvPicPr>
          <p:cNvPr id="310276" name="Picture 4" descr="SHOULDR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1916113"/>
            <a:ext cx="3810000" cy="3810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277" name="Picture 5" descr="shouli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1844676"/>
            <a:ext cx="4648200" cy="398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24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Example: Shoulder- </a:t>
            </a:r>
            <a:br>
              <a:rPr lang="en-US" altLang="en-US" sz="3400"/>
            </a:br>
            <a:r>
              <a:rPr lang="en-US" altLang="en-US" sz="3400"/>
              <a:t>Divide the Functions and Test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/>
              <a:t>	</a:t>
            </a:r>
            <a:r>
              <a:rPr lang="en-US" altLang="en-US" sz="2400"/>
              <a:t>Flexors</a:t>
            </a:r>
            <a:r>
              <a:rPr lang="en-US" altLang="en-US" sz="2000"/>
              <a:t>- Biceps shorthead, longhead, anterior deltoid, 	coracobrachialis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500"/>
              <a:t>Abductors – </a:t>
            </a:r>
            <a:r>
              <a:rPr lang="en-US" altLang="en-US" sz="2200"/>
              <a:t>mid-deltoid, supraspinatus, post-deltoid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500"/>
              <a:t>Adductors – </a:t>
            </a:r>
            <a:r>
              <a:rPr lang="en-US" altLang="en-US" sz="2200"/>
              <a:t>Pec major clavicular, sternal, pec minor, subclavius</a:t>
            </a:r>
            <a:endParaRPr lang="en-US" altLang="en-US" sz="250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500"/>
              <a:t>Extensors-</a:t>
            </a:r>
            <a:r>
              <a:rPr lang="en-US" altLang="en-US" sz="2200"/>
              <a:t> longhead triceps, post deltoid</a:t>
            </a:r>
            <a:endParaRPr lang="en-US" altLang="en-US" sz="250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500"/>
              <a:t>Rotators – </a:t>
            </a:r>
            <a:r>
              <a:rPr lang="en-US" altLang="en-US" sz="2200"/>
              <a:t>teres minor, infraspinatus (3 div), subscapularis (3 div), </a:t>
            </a:r>
            <a:endParaRPr lang="en-US" altLang="en-US" sz="250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2600"/>
              <a:t>Ligaments- </a:t>
            </a:r>
            <a:r>
              <a:rPr lang="en-US" altLang="en-US" sz="2000"/>
              <a:t>Capsular, Glenohumeral, Acromioclavicular, Coracoacromial (conoid, trapezoid), Sternoclavicular etc.</a:t>
            </a:r>
            <a:endParaRPr lang="en-US" altLang="en-US" sz="2900"/>
          </a:p>
        </p:txBody>
      </p:sp>
    </p:spTree>
    <p:extLst>
      <p:ext uri="{BB962C8B-B14F-4D97-AF65-F5344CB8AC3E}">
        <p14:creationId xmlns:p14="http://schemas.microsoft.com/office/powerpoint/2010/main" val="19364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Manual Muscle Testing</a:t>
            </a:r>
            <a:br>
              <a:rPr lang="en-US" altLang="en-US" sz="3400"/>
            </a:br>
            <a:r>
              <a:rPr lang="en-US" altLang="en-US" sz="3400"/>
              <a:t>Shoulder Exam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90739" y="1752600"/>
            <a:ext cx="3927475" cy="4267200"/>
          </a:xfrm>
        </p:spPr>
        <p:txBody>
          <a:bodyPr/>
          <a:lstStyle/>
          <a:p>
            <a:r>
              <a:rPr lang="en-US" altLang="en-US" sz="2600"/>
              <a:t>Coracobrachialis</a:t>
            </a:r>
          </a:p>
          <a:p>
            <a:r>
              <a:rPr lang="en-US" altLang="en-US" sz="2600"/>
              <a:t>Anterior deltoid</a:t>
            </a:r>
          </a:p>
          <a:p>
            <a:r>
              <a:rPr lang="en-US" altLang="en-US" sz="2600"/>
              <a:t>Middle deltoid</a:t>
            </a:r>
          </a:p>
          <a:p>
            <a:r>
              <a:rPr lang="en-US" altLang="en-US" sz="2600"/>
              <a:t>Posterior deltoid</a:t>
            </a:r>
          </a:p>
          <a:p>
            <a:r>
              <a:rPr lang="en-US" altLang="en-US" sz="2600"/>
              <a:t>Supraspinatus</a:t>
            </a:r>
          </a:p>
          <a:p>
            <a:r>
              <a:rPr lang="en-US" altLang="en-US" sz="2600"/>
              <a:t>Biceps longhead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64264" y="1752600"/>
            <a:ext cx="3927475" cy="4267200"/>
          </a:xfrm>
        </p:spPr>
        <p:txBody>
          <a:bodyPr/>
          <a:lstStyle/>
          <a:p>
            <a:r>
              <a:rPr lang="en-US" altLang="en-US" sz="2600"/>
              <a:t>Pectoralis minor</a:t>
            </a:r>
          </a:p>
          <a:p>
            <a:r>
              <a:rPr lang="en-US" altLang="en-US" sz="2600"/>
              <a:t>Pectoralis major sternal</a:t>
            </a:r>
          </a:p>
          <a:p>
            <a:r>
              <a:rPr lang="en-US" altLang="en-US" sz="2600"/>
              <a:t>Pectoralis major clavicular</a:t>
            </a:r>
          </a:p>
          <a:p>
            <a:r>
              <a:rPr lang="en-US" altLang="en-US" sz="2600"/>
              <a:t>Subclavius</a:t>
            </a:r>
          </a:p>
          <a:p>
            <a:r>
              <a:rPr lang="en-US" altLang="en-US" sz="2600"/>
              <a:t>Serratus anterior</a:t>
            </a:r>
          </a:p>
          <a:p>
            <a:r>
              <a:rPr lang="en-US" altLang="en-US" sz="2600"/>
              <a:t>Biceps shorthead</a:t>
            </a:r>
          </a:p>
          <a:p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0971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Manual Muscle Testing </a:t>
            </a:r>
            <a:br>
              <a:rPr lang="en-US" altLang="en-US" sz="3400"/>
            </a:br>
            <a:r>
              <a:rPr lang="en-US" altLang="en-US" sz="3400"/>
              <a:t>Shoulder Exam (cont’d)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4" y="1752600"/>
            <a:ext cx="4175125" cy="4267200"/>
          </a:xfrm>
        </p:spPr>
        <p:txBody>
          <a:bodyPr/>
          <a:lstStyle/>
          <a:p>
            <a:r>
              <a:rPr lang="en-US" altLang="en-US" sz="2400"/>
              <a:t>Triceps lateral head</a:t>
            </a:r>
          </a:p>
          <a:p>
            <a:r>
              <a:rPr lang="en-US" altLang="en-US" sz="2400"/>
              <a:t>Triceps medial head</a:t>
            </a:r>
          </a:p>
          <a:p>
            <a:r>
              <a:rPr lang="en-US" altLang="en-US" sz="2400"/>
              <a:t>Triceps longhead</a:t>
            </a:r>
          </a:p>
          <a:p>
            <a:r>
              <a:rPr lang="en-US" altLang="en-US" sz="2400"/>
              <a:t>Teres minor</a:t>
            </a:r>
          </a:p>
          <a:p>
            <a:r>
              <a:rPr lang="en-US" altLang="en-US" sz="2400"/>
              <a:t>Infraspinatus (lower)</a:t>
            </a:r>
          </a:p>
          <a:p>
            <a:r>
              <a:rPr lang="en-US" altLang="en-US" sz="2400"/>
              <a:t>Infraspinatus (upper)</a:t>
            </a:r>
          </a:p>
          <a:p>
            <a:r>
              <a:rPr lang="en-US" altLang="en-US" sz="2400"/>
              <a:t>Subscapularis (lower)</a:t>
            </a:r>
          </a:p>
          <a:p>
            <a:r>
              <a:rPr lang="en-US" altLang="en-US" sz="2400"/>
              <a:t>Subscapularis (upper)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64264" y="1752600"/>
            <a:ext cx="3927475" cy="4267200"/>
          </a:xfrm>
        </p:spPr>
        <p:txBody>
          <a:bodyPr/>
          <a:lstStyle/>
          <a:p>
            <a:r>
              <a:rPr lang="en-US" altLang="en-US" sz="2600"/>
              <a:t>Rhomboids</a:t>
            </a:r>
          </a:p>
          <a:p>
            <a:r>
              <a:rPr lang="en-US" altLang="en-US" sz="2600"/>
              <a:t>Levator scapula</a:t>
            </a:r>
          </a:p>
          <a:p>
            <a:r>
              <a:rPr lang="en-US" altLang="en-US" sz="2600"/>
              <a:t>Teres major</a:t>
            </a:r>
          </a:p>
          <a:p>
            <a:r>
              <a:rPr lang="en-US" altLang="en-US" sz="2600"/>
              <a:t>Latissimus dorsi</a:t>
            </a:r>
          </a:p>
          <a:p>
            <a:r>
              <a:rPr lang="en-US" altLang="en-US" sz="2600"/>
              <a:t>Upper Trapeziius</a:t>
            </a:r>
          </a:p>
          <a:p>
            <a:r>
              <a:rPr lang="en-US" altLang="en-US" sz="2600"/>
              <a:t>Middle Trapezius</a:t>
            </a:r>
          </a:p>
          <a:p>
            <a:r>
              <a:rPr lang="en-US" altLang="en-US" sz="2600"/>
              <a:t>Lower Trapezius</a:t>
            </a:r>
          </a:p>
          <a:p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42246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Functional Muscle Testing Exam</a:t>
            </a:r>
            <a:br>
              <a:rPr lang="en-US" altLang="en-US" sz="3400"/>
            </a:br>
            <a:r>
              <a:rPr lang="en-US" altLang="en-US" sz="3400"/>
              <a:t>Shoulder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00214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 b="1"/>
              <a:t>			THORACIC SPINE &amp; SHOULDER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Shrug Test			(Shoulders to ears)	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Shoulder Displacement 	(Upper Ribs)			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Forced Adduction Stress Test			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A-C Joint 			(Subclavius test)		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S-C Joint 			(Push challenge test)		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Apprehension Test 		(Ant. Capsule)			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Coracohumeral ligament	(Ext Rot challenge)		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Coracoclavicular-		(Internal Rotation)		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Coracoclavicular-Trapezoid Lig (Lat. Rot)	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Coracoclavicular-Conoid Lig. (Wing pull on scapula)		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Active Compression Test	(Biceps/Labrum)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			 (80° flexion, Full I.R., slight adduction)	</a:t>
            </a:r>
            <a:r>
              <a:rPr lang="en-US" altLang="en-US" sz="190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287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1143000"/>
          </a:xfrm>
        </p:spPr>
        <p:txBody>
          <a:bodyPr/>
          <a:lstStyle/>
          <a:p>
            <a:r>
              <a:rPr lang="en-US" altLang="en-US" sz="3400"/>
              <a:t>Details: Differential Diagnosis of the Pain Generators in the Problem Area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0738" y="2389188"/>
            <a:ext cx="8001000" cy="3630612"/>
          </a:xfrm>
        </p:spPr>
        <p:txBody>
          <a:bodyPr/>
          <a:lstStyle/>
          <a:p>
            <a:r>
              <a:rPr lang="en-US" altLang="en-US"/>
              <a:t>Once you have found the area eliciting abnormal reaction patterns….</a:t>
            </a:r>
          </a:p>
          <a:p>
            <a:r>
              <a:rPr lang="en-US" altLang="en-US"/>
              <a:t>Process to find the types of problems eliciting the abnormal response in the region….</a:t>
            </a:r>
          </a:p>
        </p:txBody>
      </p:sp>
    </p:spTree>
    <p:extLst>
      <p:ext uri="{BB962C8B-B14F-4D97-AF65-F5344CB8AC3E}">
        <p14:creationId xmlns:p14="http://schemas.microsoft.com/office/powerpoint/2010/main" val="20428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Autonomic Nervous System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0739" y="1752600"/>
            <a:ext cx="4149725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/>
              <a:t>Innervates everything – including all joints, viscera (guts), and extracellular tissue (outside the cell)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600"/>
          </a:p>
          <a:p>
            <a:pPr>
              <a:lnSpc>
                <a:spcPct val="80000"/>
              </a:lnSpc>
            </a:pPr>
            <a:r>
              <a:rPr lang="en-US" altLang="en-US" sz="2600"/>
              <a:t>Operates entirely at the subconscious levels of the nervous system (Limbic and Reptilian Levels)</a:t>
            </a:r>
          </a:p>
        </p:txBody>
      </p:sp>
      <p:pic>
        <p:nvPicPr>
          <p:cNvPr id="276485" name="Picture 5" descr="Your Spine and how it affects Your Org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773238"/>
            <a:ext cx="3617912" cy="42672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Challenge Methods for the Differentiation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altLang="en-US"/>
          </a:p>
          <a:p>
            <a:pPr lvl="2"/>
            <a:r>
              <a:rPr lang="en-US" altLang="en-US"/>
              <a:t>A. Skin/Scar</a:t>
            </a:r>
          </a:p>
          <a:p>
            <a:pPr lvl="2"/>
            <a:r>
              <a:rPr lang="en-US" altLang="en-US"/>
              <a:t>B. Fascial Torque/Pull</a:t>
            </a:r>
          </a:p>
          <a:p>
            <a:pPr lvl="2"/>
            <a:r>
              <a:rPr lang="en-US" altLang="en-US"/>
              <a:t>C. Joint Subluxations</a:t>
            </a:r>
          </a:p>
          <a:p>
            <a:pPr lvl="2"/>
            <a:r>
              <a:rPr lang="en-US" altLang="en-US"/>
              <a:t>D. Muscle Weaknesses/Inhibition</a:t>
            </a:r>
          </a:p>
          <a:p>
            <a:pPr lvl="2"/>
            <a:r>
              <a:rPr lang="en-US" altLang="en-US"/>
              <a:t>E. Ligament Instability</a:t>
            </a:r>
          </a:p>
          <a:p>
            <a:pPr lvl="2"/>
            <a:r>
              <a:rPr lang="en-US" altLang="en-US"/>
              <a:t>F. Facet Joints</a:t>
            </a:r>
          </a:p>
          <a:p>
            <a:pPr lvl="2"/>
            <a:r>
              <a:rPr lang="en-US" altLang="en-US"/>
              <a:t>G. Disc Problems</a:t>
            </a:r>
          </a:p>
        </p:txBody>
      </p:sp>
    </p:spTree>
    <p:extLst>
      <p:ext uri="{BB962C8B-B14F-4D97-AF65-F5344CB8AC3E}">
        <p14:creationId xmlns:p14="http://schemas.microsoft.com/office/powerpoint/2010/main" val="31309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A. Skin/Scar/Fascia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/>
              <a:t>Method 1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Find intact muscle with resisted challenge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Stretch the muscle quickly and retest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Normal = no change of strength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Abnormal = muscle weakens dramatically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8823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Skin/Scar/Fascia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Method cont’d</a:t>
            </a:r>
          </a:p>
          <a:p>
            <a:pPr lvl="1"/>
            <a:r>
              <a:rPr lang="en-US" altLang="en-US"/>
              <a:t>Use normal intact muscle and find an area that with light pressure reacts to stretch or pull directionally.</a:t>
            </a:r>
          </a:p>
          <a:p>
            <a:pPr lvl="1"/>
            <a:r>
              <a:rPr lang="en-US" altLang="en-US"/>
              <a:t>Find direction that releases/corrects weakening or palpate and test to locate nodules or trigger points within tissue</a:t>
            </a:r>
          </a:p>
        </p:txBody>
      </p:sp>
    </p:spTree>
    <p:extLst>
      <p:ext uri="{BB962C8B-B14F-4D97-AF65-F5344CB8AC3E}">
        <p14:creationId xmlns:p14="http://schemas.microsoft.com/office/powerpoint/2010/main" val="8021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B. Muscle Challenge Technique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600"/>
              <a:t>Position fibres so they have appropriate elongation &amp; vector positioning – muscles are rubber bands – they can only contract – they don’t push.</a:t>
            </a:r>
          </a:p>
          <a:p>
            <a:r>
              <a:rPr lang="en-US" altLang="en-US" sz="2600"/>
              <a:t>Begin resistance in consistent direction to feel for contraction strength.</a:t>
            </a:r>
          </a:p>
          <a:p>
            <a:r>
              <a:rPr lang="en-US" altLang="en-US" sz="2600"/>
              <a:t>A “</a:t>
            </a:r>
            <a:r>
              <a:rPr lang="en-US" altLang="en-US" sz="2600" i="1"/>
              <a:t>weak</a:t>
            </a:r>
            <a:r>
              <a:rPr lang="en-US" altLang="en-US" sz="2600"/>
              <a:t>” muscle will elongate when it shouldn’t, or fail to load and resist initially.</a:t>
            </a:r>
          </a:p>
          <a:p>
            <a:r>
              <a:rPr lang="en-US" altLang="en-US" sz="2600"/>
              <a:t>Look to its components and nerve supply.</a:t>
            </a:r>
          </a:p>
        </p:txBody>
      </p:sp>
    </p:spTree>
    <p:extLst>
      <p:ext uri="{BB962C8B-B14F-4D97-AF65-F5344CB8AC3E}">
        <p14:creationId xmlns:p14="http://schemas.microsoft.com/office/powerpoint/2010/main" val="16348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C. Joint Challenge Technique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Test muscles around the joint – strong or not?</a:t>
            </a:r>
          </a:p>
          <a:p>
            <a:pPr>
              <a:lnSpc>
                <a:spcPct val="90000"/>
              </a:lnSpc>
            </a:pPr>
            <a:r>
              <a:rPr lang="en-US" altLang="en-US"/>
              <a:t>Twist, push, or compress joint while testing either a direct joint related muscle or an non-related indicator muscle for change.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Find the direction that strengthens a weak indicator and treat joint accordingly (joint/facet protocols)</a:t>
            </a:r>
          </a:p>
        </p:txBody>
      </p:sp>
    </p:spTree>
    <p:extLst>
      <p:ext uri="{BB962C8B-B14F-4D97-AF65-F5344CB8AC3E}">
        <p14:creationId xmlns:p14="http://schemas.microsoft.com/office/powerpoint/2010/main" val="21180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D.Tendons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/>
              <a:t>Become activated when the muscle contracts – pain usually at junctional areas.</a:t>
            </a:r>
          </a:p>
          <a:p>
            <a:pPr>
              <a:lnSpc>
                <a:spcPct val="80000"/>
              </a:lnSpc>
            </a:pPr>
            <a:r>
              <a:rPr lang="en-US" altLang="en-US" sz="2600"/>
              <a:t>Weakness or pain elicited is negated with approximation of injured site or amplified by distraction of fibres. </a:t>
            </a:r>
          </a:p>
          <a:p>
            <a:pPr>
              <a:lnSpc>
                <a:spcPct val="80000"/>
              </a:lnSpc>
            </a:pPr>
            <a:r>
              <a:rPr lang="en-US" altLang="en-US" sz="2600"/>
              <a:t>In the tendon itself compression of swollen fibres is painful – you can feel the “boggy” tissue</a:t>
            </a:r>
          </a:p>
          <a:p>
            <a:pPr>
              <a:lnSpc>
                <a:spcPct val="80000"/>
              </a:lnSpc>
            </a:pPr>
            <a:r>
              <a:rPr lang="en-US" altLang="en-US" sz="2600"/>
              <a:t>Treatment involves appropriate ligament repair – take pressure off structures, consider prolotherapy, and microcurrent or ATP enhancement therapies. </a:t>
            </a:r>
          </a:p>
        </p:txBody>
      </p:sp>
    </p:spTree>
    <p:extLst>
      <p:ext uri="{BB962C8B-B14F-4D97-AF65-F5344CB8AC3E}">
        <p14:creationId xmlns:p14="http://schemas.microsoft.com/office/powerpoint/2010/main" val="9051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D. Tendon Challenge Technique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Test intact muscle</a:t>
            </a:r>
          </a:p>
          <a:p>
            <a:r>
              <a:rPr lang="en-US" altLang="en-US"/>
              <a:t>Activate tendon and touch areas until you locate precise areas that change response.</a:t>
            </a:r>
          </a:p>
          <a:p>
            <a:r>
              <a:rPr lang="en-US" altLang="en-US"/>
              <a:t>Use varied directional pressures to identify the appropriate patterns of normalizing response.</a:t>
            </a:r>
          </a:p>
        </p:txBody>
      </p:sp>
    </p:spTree>
    <p:extLst>
      <p:ext uri="{BB962C8B-B14F-4D97-AF65-F5344CB8AC3E}">
        <p14:creationId xmlns:p14="http://schemas.microsoft.com/office/powerpoint/2010/main" val="17679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E. Ligament Challenge Technique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600"/>
              <a:t>Test joint for normal muscle activation</a:t>
            </a:r>
          </a:p>
          <a:p>
            <a:r>
              <a:rPr lang="en-US" altLang="en-US" sz="2600"/>
              <a:t>Challenge joint/ligament complex by pushing joint in specific direction that activates the ligament to respond.</a:t>
            </a:r>
          </a:p>
          <a:p>
            <a:r>
              <a:rPr lang="en-US" altLang="en-US" sz="2600"/>
              <a:t>Retest the muscle – positive response the muscle will weaken.</a:t>
            </a:r>
          </a:p>
          <a:p>
            <a:r>
              <a:rPr lang="en-US" altLang="en-US" sz="2600"/>
              <a:t>Note: some muscles have direct ligament associations and are more specific. </a:t>
            </a:r>
          </a:p>
          <a:p>
            <a:pPr lvl="1"/>
            <a:r>
              <a:rPr lang="en-US" altLang="en-US" sz="2200"/>
              <a:t>Eg. Popliteus muscle and posterior cruciate ligament</a:t>
            </a:r>
          </a:p>
        </p:txBody>
      </p:sp>
    </p:spTree>
    <p:extLst>
      <p:ext uri="{BB962C8B-B14F-4D97-AF65-F5344CB8AC3E}">
        <p14:creationId xmlns:p14="http://schemas.microsoft.com/office/powerpoint/2010/main" val="7914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E. Ligaments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/>
              <a:t>Treatment for grade II injuries involves: Increasing blood flow and repair factors and stopping tearing/ microtearing while repairing.</a:t>
            </a:r>
          </a:p>
          <a:p>
            <a:pPr>
              <a:lnSpc>
                <a:spcPct val="90000"/>
              </a:lnSpc>
            </a:pPr>
            <a:endParaRPr lang="en-US" altLang="en-US" sz="2600"/>
          </a:p>
          <a:p>
            <a:pPr lvl="1">
              <a:lnSpc>
                <a:spcPct val="90000"/>
              </a:lnSpc>
            </a:pPr>
            <a:r>
              <a:rPr lang="en-US" altLang="en-US"/>
              <a:t>Joint positioning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Reset of fibro-osseous junctions,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RIT/Prolotherapy,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Taping or stabilization while repairing.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Appropriate nutritional support – Collagen &amp; Matrix  </a:t>
            </a:r>
          </a:p>
        </p:txBody>
      </p:sp>
    </p:spTree>
    <p:extLst>
      <p:ext uri="{BB962C8B-B14F-4D97-AF65-F5344CB8AC3E}">
        <p14:creationId xmlns:p14="http://schemas.microsoft.com/office/powerpoint/2010/main" val="18203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F. Disc Challenge Technique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Similar to joint challenges – but involve compression, shearing, or distraction of disc between the bones.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Treatment is similar to ligament except it is deep – can’t directly inject because of central pain component.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Stabilize around the disc –all supportive structures – and get “healing currents” through the tissue.</a:t>
            </a:r>
          </a:p>
        </p:txBody>
      </p:sp>
    </p:spTree>
    <p:extLst>
      <p:ext uri="{BB962C8B-B14F-4D97-AF65-F5344CB8AC3E}">
        <p14:creationId xmlns:p14="http://schemas.microsoft.com/office/powerpoint/2010/main" val="3157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Types of Autonomic Responses Testing Methods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/>
              <a:t>E.A.V.		Polygraph testing</a:t>
            </a:r>
          </a:p>
          <a:p>
            <a:pPr>
              <a:lnSpc>
                <a:spcPct val="80000"/>
              </a:lnSpc>
            </a:pPr>
            <a:r>
              <a:rPr lang="en-US" altLang="en-US" sz="2600"/>
              <a:t>Thermography		Galvanic Skin Response</a:t>
            </a:r>
          </a:p>
          <a:p>
            <a:pPr>
              <a:lnSpc>
                <a:spcPct val="80000"/>
              </a:lnSpc>
            </a:pPr>
            <a:r>
              <a:rPr lang="en-US" altLang="en-US" sz="2600"/>
              <a:t>Heart Rate Variability</a:t>
            </a:r>
          </a:p>
          <a:p>
            <a:pPr>
              <a:lnSpc>
                <a:spcPct val="80000"/>
              </a:lnSpc>
            </a:pPr>
            <a:r>
              <a:rPr lang="en-US" altLang="en-US" sz="2600"/>
              <a:t>Nogier Pulse Testing (Auriculocardiac Reflex)</a:t>
            </a:r>
          </a:p>
          <a:p>
            <a:pPr>
              <a:lnSpc>
                <a:spcPct val="80000"/>
              </a:lnSpc>
            </a:pPr>
            <a:r>
              <a:rPr lang="en-US" altLang="en-US" sz="2600"/>
              <a:t>Arm/Leg Length Reflexes</a:t>
            </a:r>
          </a:p>
          <a:p>
            <a:pPr>
              <a:lnSpc>
                <a:spcPct val="80000"/>
              </a:lnSpc>
            </a:pPr>
            <a:r>
              <a:rPr lang="en-US" altLang="en-US" sz="2600" b="1"/>
              <a:t>Manual Muscle Testing Procedures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/>
              <a:t>They all involve baseline testing, various challenges, and retesting to identify response pattern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6782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G. The Cerebrospinal Fluid System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628776"/>
            <a:ext cx="8229600" cy="4525963"/>
          </a:xfrm>
        </p:spPr>
        <p:txBody>
          <a:bodyPr/>
          <a:lstStyle/>
          <a:p>
            <a:r>
              <a:rPr lang="en-US" altLang="en-US" sz="2800"/>
              <a:t>We need to add this in because….. </a:t>
            </a:r>
          </a:p>
          <a:p>
            <a:r>
              <a:rPr lang="en-US" altLang="en-US" sz="2800"/>
              <a:t>Its a hydraulic – “rheostat” electrical system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(If its not working- functionally you are a “dim lit”)</a:t>
            </a:r>
          </a:p>
          <a:p>
            <a:r>
              <a:rPr lang="en-US" altLang="en-US" sz="2800"/>
              <a:t>Important to the nervous system</a:t>
            </a:r>
          </a:p>
          <a:p>
            <a:r>
              <a:rPr lang="en-US" altLang="en-US" sz="2800"/>
              <a:t>Intimately related – as a structural and trophic physiological support system that pumps circulation/nutrition/waste removal for the nervous system.</a:t>
            </a:r>
          </a:p>
        </p:txBody>
      </p:sp>
    </p:spTree>
    <p:extLst>
      <p:ext uri="{BB962C8B-B14F-4D97-AF65-F5344CB8AC3E}">
        <p14:creationId xmlns:p14="http://schemas.microsoft.com/office/powerpoint/2010/main" val="31458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G. The CSF System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Generally overlooked by traditional medicine</a:t>
            </a:r>
          </a:p>
          <a:p>
            <a:r>
              <a:rPr lang="en-US" altLang="en-US"/>
              <a:t>Definitely overlooked/excluded by WCB etc.</a:t>
            </a:r>
          </a:p>
          <a:p>
            <a:r>
              <a:rPr lang="en-US" altLang="en-US"/>
              <a:t>The power source for musculoskeletal- energy functions</a:t>
            </a:r>
          </a:p>
          <a:p>
            <a:r>
              <a:rPr lang="en-US" altLang="en-US"/>
              <a:t>Critical in concussion and all autonomic response issues.</a:t>
            </a:r>
          </a:p>
        </p:txBody>
      </p:sp>
    </p:spTree>
    <p:extLst>
      <p:ext uri="{BB962C8B-B14F-4D97-AF65-F5344CB8AC3E}">
        <p14:creationId xmlns:p14="http://schemas.microsoft.com/office/powerpoint/2010/main" val="12343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G. Cranial Challenge Technique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Demonstration</a:t>
            </a:r>
          </a:p>
        </p:txBody>
      </p:sp>
      <p:pic>
        <p:nvPicPr>
          <p:cNvPr id="150532" name="Picture 4" descr="BRAIN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2492375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1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Phase of Injury &amp; Healing Cycle </a:t>
            </a: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4224339" y="2060575"/>
            <a:ext cx="4967287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INJURY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000000"/>
                </a:solidFill>
                <a:latin typeface="Arial" panose="020B0604020202020204" pitchFamily="34" charset="0"/>
              </a:rPr>
              <a:t>Inflammation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 – PG2 Release, Cytokines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000000"/>
                </a:solidFill>
                <a:latin typeface="Arial" panose="020B0604020202020204" pitchFamily="34" charset="0"/>
              </a:rPr>
              <a:t>Spasm 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– Splinting Actions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altLang="en-US" b="1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000000"/>
                </a:solidFill>
                <a:latin typeface="Arial" panose="020B0604020202020204" pitchFamily="34" charset="0"/>
              </a:rPr>
              <a:t>Deposition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 – 	Stabilization/Patching with 			GAG’s, minerals,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		Remove wastes - Enzymes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000000"/>
                </a:solidFill>
                <a:latin typeface="Arial" panose="020B0604020202020204" pitchFamily="34" charset="0"/>
              </a:rPr>
              <a:t>Remodeling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      Fibrosis  or    Hypermobility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Loss of Elasticity	Loss of Elasticity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Loss of Flexibility	Loss of Strength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000000"/>
                </a:solidFill>
                <a:latin typeface="Arial" panose="020B0604020202020204" pitchFamily="34" charset="0"/>
              </a:rPr>
              <a:t>Pain Generator	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altLang="en-US" b="1" i="1">
                <a:solidFill>
                  <a:srgbClr val="000000"/>
                </a:solidFill>
                <a:latin typeface="Arial" panose="020B0604020202020204" pitchFamily="34" charset="0"/>
              </a:rPr>
              <a:t>Pain Generator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204" name="AutoShape 4"/>
          <p:cNvSpPr>
            <a:spLocks noChangeArrowheads="1"/>
          </p:cNvSpPr>
          <p:nvPr/>
        </p:nvSpPr>
        <p:spPr bwMode="auto">
          <a:xfrm>
            <a:off x="4511676" y="2781301"/>
            <a:ext cx="504825" cy="1428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63D0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07205" name="AutoShape 5"/>
          <p:cNvSpPr>
            <a:spLocks noChangeArrowheads="1"/>
          </p:cNvSpPr>
          <p:nvPr/>
        </p:nvSpPr>
        <p:spPr bwMode="auto">
          <a:xfrm>
            <a:off x="4583114" y="4149726"/>
            <a:ext cx="504825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63D0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07206" name="AutoShape 6"/>
          <p:cNvSpPr>
            <a:spLocks noChangeArrowheads="1"/>
          </p:cNvSpPr>
          <p:nvPr/>
        </p:nvSpPr>
        <p:spPr bwMode="auto">
          <a:xfrm>
            <a:off x="4583114" y="3284538"/>
            <a:ext cx="433387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63D0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07207" name="AutoShape 7"/>
          <p:cNvSpPr>
            <a:spLocks noChangeArrowheads="1"/>
          </p:cNvSpPr>
          <p:nvPr/>
        </p:nvSpPr>
        <p:spPr bwMode="auto">
          <a:xfrm>
            <a:off x="5735638" y="4868863"/>
            <a:ext cx="215900" cy="2159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63D0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07208" name="AutoShape 8"/>
          <p:cNvSpPr>
            <a:spLocks noChangeArrowheads="1"/>
          </p:cNvSpPr>
          <p:nvPr/>
        </p:nvSpPr>
        <p:spPr bwMode="auto">
          <a:xfrm rot="7673309">
            <a:off x="6274595" y="5266532"/>
            <a:ext cx="576262" cy="358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07209" name="AutoShape 9"/>
          <p:cNvSpPr>
            <a:spLocks noChangeArrowheads="1"/>
          </p:cNvSpPr>
          <p:nvPr/>
        </p:nvSpPr>
        <p:spPr bwMode="auto">
          <a:xfrm rot="7178432">
            <a:off x="9192420" y="5228432"/>
            <a:ext cx="649287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07210" name="AutoShape 10"/>
          <p:cNvSpPr>
            <a:spLocks noChangeArrowheads="1"/>
          </p:cNvSpPr>
          <p:nvPr/>
        </p:nvSpPr>
        <p:spPr bwMode="auto">
          <a:xfrm>
            <a:off x="6167438" y="6165850"/>
            <a:ext cx="576262" cy="287338"/>
          </a:xfrm>
          <a:prstGeom prst="leftArrow">
            <a:avLst>
              <a:gd name="adj1" fmla="val 50000"/>
              <a:gd name="adj2" fmla="val 50138"/>
            </a:avLst>
          </a:prstGeom>
          <a:solidFill>
            <a:srgbClr val="E63D0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07211" name="AutoShape 11"/>
          <p:cNvSpPr>
            <a:spLocks noChangeArrowheads="1"/>
          </p:cNvSpPr>
          <p:nvPr/>
        </p:nvSpPr>
        <p:spPr bwMode="auto">
          <a:xfrm flipV="1">
            <a:off x="3216276" y="2133600"/>
            <a:ext cx="792163" cy="4032250"/>
          </a:xfrm>
          <a:prstGeom prst="curvedRightArrow">
            <a:avLst>
              <a:gd name="adj1" fmla="val 101804"/>
              <a:gd name="adj2" fmla="val 203607"/>
              <a:gd name="adj3" fmla="val 33333"/>
            </a:avLst>
          </a:prstGeom>
          <a:solidFill>
            <a:srgbClr val="E63D0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07212" name="AutoShape 12"/>
          <p:cNvSpPr>
            <a:spLocks noChangeArrowheads="1"/>
          </p:cNvSpPr>
          <p:nvPr/>
        </p:nvSpPr>
        <p:spPr bwMode="auto">
          <a:xfrm rot="-3852152">
            <a:off x="3684588" y="6273801"/>
            <a:ext cx="503238" cy="287337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07213" name="AutoShape 13"/>
          <p:cNvSpPr>
            <a:spLocks noChangeArrowheads="1"/>
          </p:cNvSpPr>
          <p:nvPr/>
        </p:nvSpPr>
        <p:spPr bwMode="auto">
          <a:xfrm rot="-4684755">
            <a:off x="6671469" y="6380956"/>
            <a:ext cx="431800" cy="287338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07214" name="AutoShape 14"/>
          <p:cNvSpPr>
            <a:spLocks noChangeArrowheads="1"/>
          </p:cNvSpPr>
          <p:nvPr/>
        </p:nvSpPr>
        <p:spPr bwMode="auto">
          <a:xfrm rot="-5173527">
            <a:off x="7896226" y="2781301"/>
            <a:ext cx="360362" cy="287337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07215" name="AutoShape 15"/>
          <p:cNvSpPr>
            <a:spLocks noChangeArrowheads="1"/>
          </p:cNvSpPr>
          <p:nvPr/>
        </p:nvSpPr>
        <p:spPr bwMode="auto">
          <a:xfrm rot="-4768333">
            <a:off x="6600032" y="3213895"/>
            <a:ext cx="358775" cy="360362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07216" name="AutoShape 16"/>
          <p:cNvSpPr>
            <a:spLocks noChangeArrowheads="1"/>
          </p:cNvSpPr>
          <p:nvPr/>
        </p:nvSpPr>
        <p:spPr bwMode="auto">
          <a:xfrm>
            <a:off x="5232401" y="1700214"/>
            <a:ext cx="576263" cy="865187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2208213" y="2205038"/>
            <a:ext cx="122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CC0000"/>
                </a:solidFill>
              </a:rPr>
              <a:t>ACUTE</a:t>
            </a: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1703388" y="3644901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i="1">
                <a:solidFill>
                  <a:srgbClr val="E63D08"/>
                </a:solidFill>
              </a:rPr>
              <a:t>SUBACUTE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1919289" y="5445126"/>
            <a:ext cx="1296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660033"/>
                </a:solidFill>
              </a:rPr>
              <a:t>CHRONIC</a:t>
            </a:r>
          </a:p>
        </p:txBody>
      </p:sp>
    </p:spTree>
    <p:extLst>
      <p:ext uri="{BB962C8B-B14F-4D97-AF65-F5344CB8AC3E}">
        <p14:creationId xmlns:p14="http://schemas.microsoft.com/office/powerpoint/2010/main" val="4003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Acute Treatments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Inflammatory</a:t>
            </a:r>
          </a:p>
          <a:p>
            <a:r>
              <a:rPr lang="en-US" altLang="en-US"/>
              <a:t>Reduce tissue leaking, bleeding, and restore tissue membrane integrity as soon as possible.</a:t>
            </a:r>
          </a:p>
          <a:p>
            <a:r>
              <a:rPr lang="en-US" altLang="en-US"/>
              <a:t>Restore proper integration within system</a:t>
            </a:r>
          </a:p>
          <a:p>
            <a:pPr lvl="1"/>
            <a:r>
              <a:rPr lang="en-US" altLang="en-US"/>
              <a:t>Nervous system, acupuncture systems</a:t>
            </a:r>
          </a:p>
          <a:p>
            <a:pPr lvl="1"/>
            <a:r>
              <a:rPr lang="en-US" altLang="en-US"/>
              <a:t>Concussion protocols, CSF, Spinal</a:t>
            </a:r>
          </a:p>
          <a:p>
            <a:r>
              <a:rPr lang="en-US" altLang="en-US"/>
              <a:t>Stabilize and support system for repair</a:t>
            </a:r>
          </a:p>
        </p:txBody>
      </p:sp>
    </p:spTree>
    <p:extLst>
      <p:ext uri="{BB962C8B-B14F-4D97-AF65-F5344CB8AC3E}">
        <p14:creationId xmlns:p14="http://schemas.microsoft.com/office/powerpoint/2010/main" val="23757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Chronic Treatments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Activate circulation and remove by-products of fibrosis/mineralization</a:t>
            </a:r>
          </a:p>
          <a:p>
            <a:r>
              <a:rPr lang="en-US" altLang="en-US"/>
              <a:t>Restore integration and communication of tissues</a:t>
            </a:r>
          </a:p>
          <a:p>
            <a:r>
              <a:rPr lang="en-US" altLang="en-US"/>
              <a:t>Activate tissue regeneration and repair</a:t>
            </a:r>
          </a:p>
          <a:p>
            <a:r>
              <a:rPr lang="en-US" altLang="en-US"/>
              <a:t>Be aware of subacute and awakened inflammatory start up process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4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Think of General Principle Regarding Connective Tissue Repair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Fascial related structures heal with scars/fibrosis…..glue, sew, and shrink wrap process</a:t>
            </a:r>
          </a:p>
          <a:p>
            <a:endParaRPr lang="en-US" altLang="en-US"/>
          </a:p>
          <a:p>
            <a:r>
              <a:rPr lang="en-US" altLang="en-US"/>
              <a:t>Ligaments and related tissues get lax and lose elasticity…weakness/ loss of power through weakening of tensile components</a:t>
            </a:r>
          </a:p>
        </p:txBody>
      </p:sp>
    </p:spTree>
    <p:extLst>
      <p:ext uri="{BB962C8B-B14F-4D97-AF65-F5344CB8AC3E}">
        <p14:creationId xmlns:p14="http://schemas.microsoft.com/office/powerpoint/2010/main" val="12954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Stability/Instability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Changing the boney architecture – changes the tensegrity</a:t>
            </a:r>
          </a:p>
          <a:p>
            <a:r>
              <a:rPr lang="en-US" altLang="en-US"/>
              <a:t>Tear/cut/shear in the connective tissue matrix = changes in the tensegrity of the matrix </a:t>
            </a:r>
          </a:p>
          <a:p>
            <a:r>
              <a:rPr lang="en-US" altLang="en-US"/>
              <a:t>= changes the reflex proprioceptors all the way to the brain.</a:t>
            </a:r>
          </a:p>
        </p:txBody>
      </p:sp>
    </p:spTree>
    <p:extLst>
      <p:ext uri="{BB962C8B-B14F-4D97-AF65-F5344CB8AC3E}">
        <p14:creationId xmlns:p14="http://schemas.microsoft.com/office/powerpoint/2010/main" val="33928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Naturopathic Tools That Work!!!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Hands on – Soft Tissue Manipulation</a:t>
            </a:r>
          </a:p>
          <a:p>
            <a:r>
              <a:rPr lang="en-US" altLang="en-US"/>
              <a:t>Manual and Joint Manipulation</a:t>
            </a:r>
          </a:p>
          <a:p>
            <a:r>
              <a:rPr lang="en-US" altLang="en-US"/>
              <a:t>Frequency Specific Microcurrent FSM</a:t>
            </a:r>
          </a:p>
          <a:p>
            <a:r>
              <a:rPr lang="en-US" altLang="en-US"/>
              <a:t>Acupuncture – Dry Needling, IMS </a:t>
            </a:r>
          </a:p>
          <a:p>
            <a:r>
              <a:rPr lang="en-US" altLang="en-US"/>
              <a:t>Neural Therapy</a:t>
            </a:r>
          </a:p>
          <a:p>
            <a:r>
              <a:rPr lang="en-US" altLang="en-US"/>
              <a:t>Regeneration Injection Therapy</a:t>
            </a:r>
          </a:p>
          <a:p>
            <a:r>
              <a:rPr lang="en-US" altLang="en-US"/>
              <a:t>Cranial Sacral Therapy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7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Joint and Soft Tissue Manipulation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0738" y="1752600"/>
            <a:ext cx="551815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You don’t need to pile drive the tissues!!! And create more damage…..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Skill and proper assessment – and a feel for the tissues makes a huge difference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Use the body’s “alert response”, aka “autonomic response”, via “primitive reptilian system”, the towards and away from response of all living cells…..</a:t>
            </a:r>
          </a:p>
        </p:txBody>
      </p:sp>
      <p:pic>
        <p:nvPicPr>
          <p:cNvPr id="32772" name="Picture 4" descr="mas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57563"/>
            <a:ext cx="2720975" cy="26654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Muscle Response Testing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600"/>
              <a:t>Response patterns of autonomic testing….</a:t>
            </a:r>
          </a:p>
          <a:p>
            <a:r>
              <a:rPr lang="en-US" altLang="en-US" sz="2600"/>
              <a:t>Is very suited for musculoskeletal problems…..</a:t>
            </a:r>
          </a:p>
          <a:p>
            <a:r>
              <a:rPr lang="en-US" altLang="en-US" sz="2600"/>
              <a:t>Its quick…</a:t>
            </a:r>
          </a:p>
          <a:p>
            <a:r>
              <a:rPr lang="en-US" altLang="en-US" sz="2600"/>
              <a:t>Its always present…</a:t>
            </a:r>
          </a:p>
          <a:p>
            <a:r>
              <a:rPr lang="en-US" altLang="en-US" sz="2600"/>
              <a:t>Its adaptable…</a:t>
            </a:r>
          </a:p>
          <a:p>
            <a:r>
              <a:rPr lang="en-US" altLang="en-US" sz="2600"/>
              <a:t>It is inexpensive…</a:t>
            </a:r>
          </a:p>
          <a:p>
            <a:r>
              <a:rPr lang="en-US" altLang="en-US" sz="2600"/>
              <a:t>Its response is…in real time….</a:t>
            </a:r>
          </a:p>
        </p:txBody>
      </p:sp>
    </p:spTree>
    <p:extLst>
      <p:ext uri="{BB962C8B-B14F-4D97-AF65-F5344CB8AC3E}">
        <p14:creationId xmlns:p14="http://schemas.microsoft.com/office/powerpoint/2010/main" val="16519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Tissue Manipulation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are working to restore proprioceptor feedback function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By setting the tissues back in proper physiological relationship</a:t>
            </a:r>
          </a:p>
          <a:p>
            <a:pPr>
              <a:lnSpc>
                <a:spcPct val="90000"/>
              </a:lnSpc>
            </a:pPr>
            <a:r>
              <a:rPr lang="en-US" altLang="en-US"/>
              <a:t>So they can heal and restore proper cell signaling within the extracellular matrix and nervous system</a:t>
            </a:r>
          </a:p>
          <a:p>
            <a:pPr>
              <a:lnSpc>
                <a:spcPct val="90000"/>
              </a:lnSpc>
            </a:pPr>
            <a:r>
              <a:rPr lang="en-US" altLang="en-US"/>
              <a:t>Learn how to work with the many types of proprioceptors in the body.</a:t>
            </a:r>
          </a:p>
        </p:txBody>
      </p:sp>
    </p:spTree>
    <p:extLst>
      <p:ext uri="{BB962C8B-B14F-4D97-AF65-F5344CB8AC3E}">
        <p14:creationId xmlns:p14="http://schemas.microsoft.com/office/powerpoint/2010/main" val="31116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Frequency Specific Microcurrent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Dr. Carol McMakin, DC, Portland, Oregon</a:t>
            </a:r>
          </a:p>
          <a:p>
            <a:r>
              <a:rPr lang="en-US" altLang="en-US"/>
              <a:t>Learning &amp; developing the frequency based “Language of the Tissues/Body”</a:t>
            </a:r>
          </a:p>
          <a:p>
            <a:r>
              <a:rPr lang="en-US" altLang="en-US"/>
              <a:t>You need two channels – </a:t>
            </a:r>
          </a:p>
          <a:p>
            <a:r>
              <a:rPr lang="en-US" altLang="en-US"/>
              <a:t>You need very specific frequencies</a:t>
            </a:r>
          </a:p>
          <a:p>
            <a:r>
              <a:rPr lang="en-US" altLang="en-US"/>
              <a:t>Research proves it…</a:t>
            </a:r>
          </a:p>
        </p:txBody>
      </p:sp>
    </p:spTree>
    <p:extLst>
      <p:ext uri="{BB962C8B-B14F-4D97-AF65-F5344CB8AC3E}">
        <p14:creationId xmlns:p14="http://schemas.microsoft.com/office/powerpoint/2010/main" val="23031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990600"/>
          </a:xfrm>
        </p:spPr>
        <p:txBody>
          <a:bodyPr/>
          <a:lstStyle/>
          <a:p>
            <a:r>
              <a:rPr lang="en-US" altLang="en-US" sz="3500" b="1" u="sng"/>
              <a:t>BIOLOGIC RESONANCE</a:t>
            </a:r>
            <a:endParaRPr lang="en-US" altLang="en-US" sz="3400" b="1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73238"/>
            <a:ext cx="8763000" cy="4779962"/>
          </a:xfrm>
        </p:spPr>
        <p:txBody>
          <a:bodyPr/>
          <a:lstStyle/>
          <a:p>
            <a:r>
              <a:rPr lang="en-US" altLang="en-US" sz="2600"/>
              <a:t>“Living matter responds to </a:t>
            </a:r>
            <a:r>
              <a:rPr lang="en-US" altLang="en-US" sz="2600" u="sng"/>
              <a:t>coherent</a:t>
            </a:r>
            <a:r>
              <a:rPr lang="en-US" altLang="en-US" sz="2600"/>
              <a:t> signals.”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700"/>
              <a:t>							James Oschman, PhD</a:t>
            </a:r>
          </a:p>
          <a:p>
            <a:pPr lvl="4"/>
            <a:endParaRPr lang="en-US" altLang="en-US" sz="1200"/>
          </a:p>
          <a:p>
            <a:r>
              <a:rPr lang="en-US" altLang="en-US" sz="2600"/>
              <a:t>Drugs or nutrients can act like keys in a lock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600"/>
              <a:t>to change membrane protein and cell function</a:t>
            </a:r>
          </a:p>
          <a:p>
            <a:pPr lvl="4"/>
            <a:endParaRPr lang="en-US" altLang="en-US" sz="1800"/>
          </a:p>
          <a:p>
            <a:r>
              <a:rPr lang="en-US" altLang="en-US" sz="2600"/>
              <a:t>Frequencies act like the beeper that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600"/>
              <a:t>   opens the door with an electromagnetic signal</a:t>
            </a:r>
          </a:p>
          <a:p>
            <a:pPr lvl="1"/>
            <a:r>
              <a:rPr lang="en-US" altLang="en-US" sz="2200"/>
              <a:t>May change membrane protein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200"/>
              <a:t>   configuration and function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200"/>
              <a:t>   electromagnetically</a:t>
            </a:r>
          </a:p>
        </p:txBody>
      </p:sp>
      <p:pic>
        <p:nvPicPr>
          <p:cNvPr id="199684" name="Picture 4" descr="MPj030573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6" y="3644901"/>
            <a:ext cx="1812925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5" name="Picture 5" descr="MCj030790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27244" y="4914107"/>
            <a:ext cx="1195388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6" name="Oval 6"/>
          <p:cNvSpPr>
            <a:spLocks noChangeArrowheads="1"/>
          </p:cNvSpPr>
          <p:nvPr/>
        </p:nvSpPr>
        <p:spPr bwMode="auto">
          <a:xfrm>
            <a:off x="8305800" y="5105400"/>
            <a:ext cx="1371600" cy="1295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08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868363"/>
          </a:xfrm>
        </p:spPr>
        <p:txBody>
          <a:bodyPr/>
          <a:lstStyle/>
          <a:p>
            <a:r>
              <a:rPr lang="en-US" altLang="en-US" u="sng"/>
              <a:t>Biologic Resonance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87488" y="1700213"/>
            <a:ext cx="5410201" cy="28622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/>
              <a:t>Inflammation is not only a biochemical phenomenon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Inflammation is an electromagnetic pattern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Neutralized by a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/>
              <a:t>    corrective pattern</a:t>
            </a:r>
          </a:p>
        </p:txBody>
      </p:sp>
      <p:graphicFrame>
        <p:nvGraphicFramePr>
          <p:cNvPr id="20173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477000" y="4114800"/>
          <a:ext cx="40386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9305544" imgH="5718048" progId="Excel.Sheet.8">
                  <p:embed/>
                </p:oleObj>
              </mc:Choice>
              <mc:Fallback>
                <p:oleObj name="Worksheet" r:id="rId4" imgW="9305544" imgH="571804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56" t="23531" b="5882"/>
                      <a:stretch>
                        <a:fillRect/>
                      </a:stretch>
                    </p:blipFill>
                    <p:spPr bwMode="auto">
                      <a:xfrm>
                        <a:off x="6477000" y="4114800"/>
                        <a:ext cx="40386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1733" name="Picture 5" descr="auto0"/>
          <p:cNvPicPr>
            <a:picLocks noChangeAspect="1" noChangeArrowheads="1"/>
          </p:cNvPicPr>
          <p:nvPr/>
        </p:nvPicPr>
        <p:blipFill>
          <a:blip r:embed="rId6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3" b="43694"/>
          <a:stretch>
            <a:fillRect/>
          </a:stretch>
        </p:blipFill>
        <p:spPr bwMode="auto">
          <a:xfrm>
            <a:off x="7010400" y="1600200"/>
            <a:ext cx="3124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1734" name="Object 6"/>
          <p:cNvGraphicFramePr>
            <a:graphicFrameLocks noChangeAspect="1"/>
          </p:cNvGraphicFramePr>
          <p:nvPr/>
        </p:nvGraphicFramePr>
        <p:xfrm>
          <a:off x="2057400" y="4495800"/>
          <a:ext cx="36576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7" imgW="2676477" imgH="2352780" progId="MSGraph.Chart.8">
                  <p:embed followColorScheme="full"/>
                </p:oleObj>
              </mc:Choice>
              <mc:Fallback>
                <p:oleObj name="Chart" r:id="rId7" imgW="2676477" imgH="23527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 l="6667" t="6667" r="6667" b="6668"/>
                      <a:stretch>
                        <a:fillRect/>
                      </a:stretch>
                    </p:blipFill>
                    <p:spPr bwMode="auto">
                      <a:xfrm>
                        <a:off x="2057400" y="4495800"/>
                        <a:ext cx="36576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4191000" y="5043488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IL-1</a:t>
            </a: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7467600" y="4495801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DDDDDD"/>
                </a:solidFill>
                <a:latin typeface="Arial" panose="020B0604020202020204" pitchFamily="34" charset="0"/>
              </a:rPr>
              <a:t>LOX Inflammation</a:t>
            </a:r>
          </a:p>
        </p:txBody>
      </p:sp>
    </p:spTree>
    <p:extLst>
      <p:ext uri="{BB962C8B-B14F-4D97-AF65-F5344CB8AC3E}">
        <p14:creationId xmlns:p14="http://schemas.microsoft.com/office/powerpoint/2010/main" val="2068073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-171450"/>
            <a:ext cx="9067800" cy="1152525"/>
          </a:xfrm>
        </p:spPr>
        <p:txBody>
          <a:bodyPr/>
          <a:lstStyle/>
          <a:p>
            <a:r>
              <a:rPr lang="en-US" altLang="en-US" sz="3500" b="1" u="sng"/>
              <a:t>Fibromyalgia from Spine Trauma</a:t>
            </a:r>
            <a:endParaRPr lang="en-US" altLang="en-US" sz="3500" b="1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700213"/>
            <a:ext cx="4494212" cy="4724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1600" b="1"/>
              <a:t>Pain  7.3 </a:t>
            </a:r>
            <a:r>
              <a:rPr lang="en-US" altLang="en-US" sz="1600" b="1">
                <a:cs typeface="Arial" panose="020B0604020202020204" pitchFamily="34" charset="0"/>
              </a:rPr>
              <a:t>± 1.2</a:t>
            </a:r>
            <a:r>
              <a:rPr lang="en-US" altLang="en-US" sz="1600">
                <a:cs typeface="Arial" panose="020B0604020202020204" pitchFamily="34" charset="0"/>
              </a:rPr>
              <a:t> </a:t>
            </a:r>
            <a:r>
              <a:rPr lang="en-US" altLang="en-US" sz="1600" b="1">
                <a:cs typeface="Arial" panose="020B0604020202020204" pitchFamily="34" charset="0"/>
              </a:rPr>
              <a:t>/ 10 </a:t>
            </a:r>
            <a:r>
              <a:rPr lang="en-US" altLang="en-US" sz="1600">
                <a:cs typeface="Arial" panose="020B0604020202020204" pitchFamily="34" charset="0"/>
              </a:rPr>
              <a:t>(range 5-10/10)</a:t>
            </a:r>
            <a:endParaRPr lang="en-US" altLang="en-US" sz="1600"/>
          </a:p>
          <a:p>
            <a:pPr lvl="1">
              <a:lnSpc>
                <a:spcPct val="110000"/>
              </a:lnSpc>
            </a:pPr>
            <a:r>
              <a:rPr lang="en-US" altLang="en-US" sz="1600"/>
              <a:t>Resistant to narcotics</a:t>
            </a:r>
          </a:p>
          <a:p>
            <a:pPr lvl="1">
              <a:lnSpc>
                <a:spcPct val="110000"/>
              </a:lnSpc>
            </a:pPr>
            <a:r>
              <a:rPr lang="en-US" altLang="en-US" sz="1600"/>
              <a:t>Aching, burning, tingling, stabbing</a:t>
            </a:r>
          </a:p>
          <a:p>
            <a:pPr>
              <a:lnSpc>
                <a:spcPct val="110000"/>
              </a:lnSpc>
            </a:pPr>
            <a:r>
              <a:rPr lang="en-US" altLang="en-US" sz="1600"/>
              <a:t>54 Patients</a:t>
            </a:r>
          </a:p>
          <a:p>
            <a:pPr lvl="1">
              <a:lnSpc>
                <a:spcPct val="110000"/>
              </a:lnSpc>
            </a:pPr>
            <a:r>
              <a:rPr lang="en-US" altLang="en-US" sz="1600" b="1"/>
              <a:t>9.5 yrs</a:t>
            </a:r>
            <a:r>
              <a:rPr lang="en-US" altLang="en-US" sz="1600"/>
              <a:t> avg CHRONIC (1-50 years)</a:t>
            </a:r>
          </a:p>
          <a:p>
            <a:pPr lvl="1">
              <a:lnSpc>
                <a:spcPct val="110000"/>
              </a:lnSpc>
            </a:pPr>
            <a:r>
              <a:rPr lang="en-US" altLang="en-US" sz="1600"/>
              <a:t>Met ACR Fibro criteria</a:t>
            </a:r>
          </a:p>
          <a:p>
            <a:pPr>
              <a:lnSpc>
                <a:spcPct val="110000"/>
              </a:lnSpc>
            </a:pPr>
            <a:r>
              <a:rPr lang="en-US" altLang="en-US" sz="1800"/>
              <a:t>PAIN PATTERN</a:t>
            </a:r>
          </a:p>
          <a:p>
            <a:pPr lvl="1">
              <a:lnSpc>
                <a:spcPct val="110000"/>
              </a:lnSpc>
            </a:pPr>
            <a:r>
              <a:rPr lang="en-US" altLang="en-US" sz="1800"/>
              <a:t>Neck, midscapular</a:t>
            </a:r>
          </a:p>
          <a:p>
            <a:pPr lvl="1">
              <a:lnSpc>
                <a:spcPct val="110000"/>
              </a:lnSpc>
            </a:pPr>
            <a:r>
              <a:rPr lang="en-US" altLang="en-US" sz="1800"/>
              <a:t>Shoulder, arm, </a:t>
            </a:r>
            <a:r>
              <a:rPr lang="en-US" altLang="en-US" sz="1800">
                <a:solidFill>
                  <a:schemeClr val="hlink"/>
                </a:solidFill>
              </a:rPr>
              <a:t>hand</a:t>
            </a:r>
          </a:p>
          <a:p>
            <a:pPr lvl="1">
              <a:lnSpc>
                <a:spcPct val="110000"/>
              </a:lnSpc>
            </a:pPr>
            <a:r>
              <a:rPr lang="en-US" altLang="en-US" sz="1800"/>
              <a:t>Back, leg, </a:t>
            </a:r>
            <a:r>
              <a:rPr lang="en-US" altLang="en-US" sz="1800">
                <a:solidFill>
                  <a:schemeClr val="hlink"/>
                </a:solidFill>
              </a:rPr>
              <a:t>foot</a:t>
            </a:r>
            <a:r>
              <a:rPr lang="en-US" altLang="en-US" sz="1800"/>
              <a:t> pain</a:t>
            </a:r>
          </a:p>
          <a:p>
            <a:pPr>
              <a:lnSpc>
                <a:spcPct val="110000"/>
              </a:lnSpc>
            </a:pPr>
            <a:r>
              <a:rPr lang="en-US" altLang="en-US" sz="1800"/>
              <a:t>Patellar reflex +3/4</a:t>
            </a: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5257800" y="-476250"/>
            <a:ext cx="4572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altLang="en-US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4629" name="Picture 5" descr="msotw9_temp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43"/>
          <a:stretch>
            <a:fillRect/>
          </a:stretch>
        </p:blipFill>
        <p:spPr bwMode="auto">
          <a:xfrm>
            <a:off x="6477000" y="60198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30" name="Picture 6" descr="auto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9"/>
          <a:stretch>
            <a:fillRect/>
          </a:stretch>
        </p:blipFill>
        <p:spPr bwMode="auto">
          <a:xfrm>
            <a:off x="6477000" y="1828800"/>
            <a:ext cx="4038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2457450" y="990601"/>
            <a:ext cx="691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C. McMakin, W. Gregory, T. Phillips,   JBMT, July 2005, 9 169-176</a:t>
            </a:r>
          </a:p>
        </p:txBody>
      </p:sp>
    </p:spTree>
    <p:extLst>
      <p:ext uri="{BB962C8B-B14F-4D97-AF65-F5344CB8AC3E}">
        <p14:creationId xmlns:p14="http://schemas.microsoft.com/office/powerpoint/2010/main" val="712209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1"/>
            <a:ext cx="8229600" cy="868363"/>
          </a:xfrm>
        </p:spPr>
        <p:txBody>
          <a:bodyPr/>
          <a:lstStyle/>
          <a:p>
            <a:r>
              <a:rPr lang="en-US" altLang="en-US" u="sng"/>
              <a:t>FSM  Treatment Protocol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700214"/>
            <a:ext cx="6096000" cy="5005387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en-US" sz="2000"/>
              <a:t>40hz, 10hz only effective frequencies</a:t>
            </a:r>
          </a:p>
          <a:p>
            <a:pPr lvl="1">
              <a:lnSpc>
                <a:spcPct val="140000"/>
              </a:lnSpc>
            </a:pPr>
            <a:r>
              <a:rPr lang="en-US" altLang="en-US" sz="2000"/>
              <a:t>Polarized + DC current</a:t>
            </a:r>
          </a:p>
          <a:p>
            <a:pPr>
              <a:lnSpc>
                <a:spcPct val="140000"/>
              </a:lnSpc>
            </a:pPr>
            <a:r>
              <a:rPr lang="en-US" altLang="en-US" sz="2000"/>
              <a:t>Pain reduced 7.4 to 1.3/10 in 90 min </a:t>
            </a:r>
          </a:p>
          <a:p>
            <a:pPr lvl="1">
              <a:lnSpc>
                <a:spcPct val="140000"/>
              </a:lnSpc>
            </a:pPr>
            <a:r>
              <a:rPr lang="en-US" altLang="en-US" sz="2000"/>
              <a:t>Lasts 1 hour to two weeks</a:t>
            </a:r>
          </a:p>
          <a:p>
            <a:pPr>
              <a:lnSpc>
                <a:spcPct val="140000"/>
              </a:lnSpc>
            </a:pPr>
            <a:r>
              <a:rPr lang="en-US" altLang="en-US" sz="2000"/>
              <a:t>Neuroendocrine recovery in 2-4 months</a:t>
            </a:r>
          </a:p>
          <a:p>
            <a:pPr>
              <a:lnSpc>
                <a:spcPct val="140000"/>
              </a:lnSpc>
            </a:pPr>
            <a:r>
              <a:rPr lang="en-US" altLang="en-US" sz="2000"/>
              <a:t>Individualized recovery program</a:t>
            </a:r>
          </a:p>
          <a:p>
            <a:pPr lvl="1">
              <a:lnSpc>
                <a:spcPct val="140000"/>
              </a:lnSpc>
            </a:pPr>
            <a:r>
              <a:rPr lang="en-US" altLang="en-US" sz="2000"/>
              <a:t>FSM in office, FSM home unit</a:t>
            </a:r>
          </a:p>
          <a:p>
            <a:pPr lvl="1">
              <a:lnSpc>
                <a:spcPct val="140000"/>
              </a:lnSpc>
            </a:pPr>
            <a:r>
              <a:rPr lang="en-US" altLang="en-US" sz="2000"/>
              <a:t>Physical therapy, reconditioning</a:t>
            </a:r>
          </a:p>
          <a:p>
            <a:pPr lvl="1">
              <a:lnSpc>
                <a:spcPct val="140000"/>
              </a:lnSpc>
            </a:pPr>
            <a:r>
              <a:rPr lang="en-US" altLang="en-US" sz="2000"/>
              <a:t>Supplements</a:t>
            </a:r>
          </a:p>
          <a:p>
            <a:pPr>
              <a:lnSpc>
                <a:spcPct val="140000"/>
              </a:lnSpc>
            </a:pPr>
            <a:r>
              <a:rPr lang="en-US" altLang="en-US" sz="2000"/>
              <a:t>Medication management / withdrawal</a:t>
            </a:r>
          </a:p>
        </p:txBody>
      </p:sp>
      <p:pic>
        <p:nvPicPr>
          <p:cNvPr id="156676" name="Picture 4" descr="DSCN0415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2"/>
          <a:stretch>
            <a:fillRect/>
          </a:stretch>
        </p:blipFill>
        <p:spPr>
          <a:xfrm>
            <a:off x="7543800" y="1600200"/>
            <a:ext cx="2971800" cy="144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677" name="Picture 5" descr="DSCN0417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19231"/>
          <a:stretch>
            <a:fillRect/>
          </a:stretch>
        </p:blipFill>
        <p:spPr>
          <a:xfrm>
            <a:off x="7543800" y="3048000"/>
            <a:ext cx="2971800" cy="144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678" name="Picture 6" descr="IMG_33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3999" r="4878" b="3999"/>
          <a:stretch>
            <a:fillRect/>
          </a:stretch>
        </p:blipFill>
        <p:spPr bwMode="auto">
          <a:xfrm>
            <a:off x="7620000" y="4495800"/>
            <a:ext cx="2819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993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382000" cy="838200"/>
          </a:xfrm>
        </p:spPr>
        <p:txBody>
          <a:bodyPr/>
          <a:lstStyle/>
          <a:p>
            <a:r>
              <a:rPr lang="en-US" altLang="en-US" sz="4200">
                <a:solidFill>
                  <a:schemeClr val="tx1"/>
                </a:solidFill>
              </a:rPr>
              <a:t>                 IL-1</a:t>
            </a:r>
            <a:r>
              <a:rPr lang="en-US" altLang="en-US">
                <a:solidFill>
                  <a:schemeClr val="tx1"/>
                </a:solidFill>
              </a:rPr>
              <a:t>      </a:t>
            </a:r>
            <a:r>
              <a:rPr lang="en-US" altLang="en-US" sz="1700">
                <a:solidFill>
                  <a:schemeClr val="tx1"/>
                </a:solidFill>
              </a:rPr>
              <a:t>normal= 0-25pg/ml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981075"/>
            <a:ext cx="8534400" cy="7191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330 </a:t>
            </a:r>
            <a:r>
              <a:rPr lang="en-US" altLang="en-US" sz="2000" b="1">
                <a:cs typeface="Arial" panose="020B0604020202020204" pitchFamily="34" charset="0"/>
              </a:rPr>
              <a:t>± 39 reduced to 80 ± 31pg/ml                   P=0.004</a:t>
            </a:r>
          </a:p>
        </p:txBody>
      </p:sp>
      <p:graphicFrame>
        <p:nvGraphicFramePr>
          <p:cNvPr id="158724" name="Object 4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5410200" y="2813051"/>
          <a:ext cx="5562600" cy="420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hart" r:id="rId4" imgW="2676477" imgH="2352780" progId="MSGraph.Chart.8">
                  <p:embed followColorScheme="full"/>
                </p:oleObj>
              </mc:Choice>
              <mc:Fallback>
                <p:oleObj name="Chart" r:id="rId4" imgW="2676477" imgH="23527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813051"/>
                        <a:ext cx="5562600" cy="420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6934200" y="3276601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392.8</a:t>
            </a: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9753600" y="5562601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21.4</a:t>
            </a:r>
          </a:p>
        </p:txBody>
      </p:sp>
      <p:pic>
        <p:nvPicPr>
          <p:cNvPr id="158727" name="Picture 7" descr="msotw9_temp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25763"/>
            <a:ext cx="3962400" cy="361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1676400" y="1981201"/>
            <a:ext cx="845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Linear regression on time points          </a:t>
            </a:r>
            <a:r>
              <a:rPr lang="en-US" alt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P=0.0001</a:t>
            </a:r>
          </a:p>
        </p:txBody>
      </p:sp>
    </p:spTree>
    <p:extLst>
      <p:ext uri="{BB962C8B-B14F-4D97-AF65-F5344CB8AC3E}">
        <p14:creationId xmlns:p14="http://schemas.microsoft.com/office/powerpoint/2010/main" val="2538624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382000" cy="67945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               TNF-alpha</a:t>
            </a:r>
            <a:r>
              <a:rPr lang="en-US" altLang="en-US" sz="2200">
                <a:solidFill>
                  <a:schemeClr val="tx1"/>
                </a:solidFill>
              </a:rPr>
              <a:t>    </a:t>
            </a:r>
            <a:r>
              <a:rPr lang="en-US" altLang="en-US" sz="1500">
                <a:solidFill>
                  <a:schemeClr val="tx1"/>
                </a:solidFill>
              </a:rPr>
              <a:t>normal=0-25pg/ml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7850" y="908050"/>
            <a:ext cx="8686800" cy="685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/>
              <a:t>305 </a:t>
            </a:r>
            <a:r>
              <a:rPr lang="en-US" altLang="en-US" sz="2400" b="1">
                <a:cs typeface="Arial" panose="020B0604020202020204" pitchFamily="34" charset="0"/>
              </a:rPr>
              <a:t>± 36 reduced to 78 ± 35 pg/ml          P=0.002, t-test</a:t>
            </a:r>
          </a:p>
        </p:txBody>
      </p:sp>
      <p:graphicFrame>
        <p:nvGraphicFramePr>
          <p:cNvPr id="160772" name="Object 4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5791200" y="2743201"/>
          <a:ext cx="4800600" cy="404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hart" r:id="rId4" imgW="3809955" imgH="4114800" progId="MSGraph.Chart.8">
                  <p:embed followColorScheme="full"/>
                </p:oleObj>
              </mc:Choice>
              <mc:Fallback>
                <p:oleObj name="Chart" r:id="rId4" imgW="3809955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743201"/>
                        <a:ext cx="4800600" cy="404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6553200" y="2667001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299.1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9582150" y="5562601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20.6</a:t>
            </a:r>
          </a:p>
        </p:txBody>
      </p:sp>
      <p:pic>
        <p:nvPicPr>
          <p:cNvPr id="160775" name="Picture 7" descr="msotw9_temp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1"/>
            <a:ext cx="4114800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99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8675" y="188913"/>
            <a:ext cx="7778750" cy="647700"/>
          </a:xfrm>
        </p:spPr>
        <p:txBody>
          <a:bodyPr/>
          <a:lstStyle/>
          <a:p>
            <a:r>
              <a:rPr lang="en-US" altLang="en-US" sz="3400">
                <a:solidFill>
                  <a:schemeClr val="tx1"/>
                </a:solidFill>
              </a:rPr>
              <a:t>  </a:t>
            </a:r>
            <a:r>
              <a:rPr lang="en-US" altLang="en-US">
                <a:solidFill>
                  <a:schemeClr val="tx1"/>
                </a:solidFill>
              </a:rPr>
              <a:t>IL-6</a:t>
            </a:r>
            <a:r>
              <a:rPr lang="en-US" altLang="en-US" sz="3400">
                <a:solidFill>
                  <a:schemeClr val="tx1"/>
                </a:solidFill>
              </a:rPr>
              <a:t>     </a:t>
            </a:r>
            <a:r>
              <a:rPr lang="en-US" altLang="en-US" sz="1600">
                <a:solidFill>
                  <a:schemeClr val="tx1"/>
                </a:solidFill>
              </a:rPr>
              <a:t>normal=0.25pg/ml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765175"/>
            <a:ext cx="8686800" cy="914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b="1"/>
              <a:t>239 </a:t>
            </a:r>
            <a:r>
              <a:rPr lang="en-US" altLang="en-US" sz="2400" b="1">
                <a:cs typeface="Arial" panose="020B0604020202020204" pitchFamily="34" charset="0"/>
              </a:rPr>
              <a:t>± 23 reduced to 76 ± 38 pg/ml              P=0.008, t-test</a:t>
            </a:r>
            <a:endParaRPr lang="en-US" altLang="en-US" sz="2400"/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5791200" y="2492376"/>
          <a:ext cx="4876800" cy="392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hart" r:id="rId4" imgW="3809955" imgH="4114800" progId="MSGraph.Chart.8">
                  <p:embed followColorScheme="full"/>
                </p:oleObj>
              </mc:Choice>
              <mc:Fallback>
                <p:oleObj name="Chart" r:id="rId4" imgW="3809955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492376"/>
                        <a:ext cx="4876800" cy="392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6629400" y="329088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204.3</a:t>
            </a: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9601200" y="565308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15.6</a:t>
            </a:r>
          </a:p>
        </p:txBody>
      </p:sp>
      <p:pic>
        <p:nvPicPr>
          <p:cNvPr id="162823" name="Picture 7" descr="msotw9_temp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492375"/>
            <a:ext cx="4267200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42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1"/>
            <a:ext cx="8534400" cy="608013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             Substance P</a:t>
            </a:r>
            <a:r>
              <a:rPr lang="en-US" altLang="en-US" sz="1700">
                <a:solidFill>
                  <a:schemeClr val="tx1"/>
                </a:solidFill>
              </a:rPr>
              <a:t>   </a:t>
            </a:r>
            <a:r>
              <a:rPr lang="en-US" altLang="en-US" sz="1700" b="1">
                <a:solidFill>
                  <a:schemeClr val="tx1"/>
                </a:solidFill>
              </a:rPr>
              <a:t>normal=0-30pg/ml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692150"/>
            <a:ext cx="9067800" cy="1143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b="1"/>
              <a:t>180 </a:t>
            </a:r>
            <a:r>
              <a:rPr lang="en-US" altLang="en-US" sz="2400" b="1">
                <a:cs typeface="Arial" panose="020B0604020202020204" pitchFamily="34" charset="0"/>
              </a:rPr>
              <a:t>± 31 reduced to 54 ± 28 pg/ml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cs typeface="Arial" panose="020B0604020202020204" pitchFamily="34" charset="0"/>
              </a:rPr>
              <a:t>P=0.0001, t-test</a:t>
            </a:r>
            <a:endParaRPr lang="en-US" altLang="en-US" sz="2400" b="1"/>
          </a:p>
        </p:txBody>
      </p:sp>
      <p:graphicFrame>
        <p:nvGraphicFramePr>
          <p:cNvPr id="164868" name="Object 4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5791200" y="2420938"/>
          <a:ext cx="48768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hart" r:id="rId4" imgW="3809955" imgH="4114800" progId="MSGraph.Chart.8">
                  <p:embed followColorScheme="full"/>
                </p:oleObj>
              </mc:Choice>
              <mc:Fallback>
                <p:oleObj name="Chart" r:id="rId4" imgW="3809955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420938"/>
                        <a:ext cx="4876800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6483350" y="2833688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132.6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9505950" y="550068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10.5</a:t>
            </a:r>
          </a:p>
        </p:txBody>
      </p:sp>
      <p:pic>
        <p:nvPicPr>
          <p:cNvPr id="164871" name="Picture 7" descr="msotw9_temp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420939"/>
            <a:ext cx="4267200" cy="34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087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Autonomic Response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Types of Response</a:t>
            </a:r>
          </a:p>
          <a:p>
            <a:pPr lvl="1"/>
            <a:r>
              <a:rPr lang="en-US" altLang="en-US" b="1"/>
              <a:t>Normal</a:t>
            </a:r>
            <a:r>
              <a:rPr lang="en-US" altLang="en-US"/>
              <a:t> – reaction with return to baseline</a:t>
            </a:r>
          </a:p>
          <a:p>
            <a:pPr lvl="1"/>
            <a:r>
              <a:rPr lang="en-US" altLang="en-US" b="1"/>
              <a:t>Hyper</a:t>
            </a:r>
            <a:r>
              <a:rPr lang="en-US" altLang="en-US"/>
              <a:t> – over-reaction with return</a:t>
            </a:r>
          </a:p>
          <a:p>
            <a:pPr lvl="1"/>
            <a:r>
              <a:rPr lang="en-US" altLang="en-US" b="1"/>
              <a:t>Blocked</a:t>
            </a:r>
            <a:r>
              <a:rPr lang="en-US" altLang="en-US"/>
              <a:t> – no response </a:t>
            </a:r>
          </a:p>
          <a:p>
            <a:pPr lvl="1"/>
            <a:r>
              <a:rPr lang="en-US" altLang="en-US" b="1"/>
              <a:t>Hypo</a:t>
            </a:r>
            <a:r>
              <a:rPr lang="en-US" altLang="en-US"/>
              <a:t> – under-reaction with slow return</a:t>
            </a:r>
          </a:p>
          <a:p>
            <a:pPr lvl="1"/>
            <a:r>
              <a:rPr lang="en-US" altLang="en-US" b="1"/>
              <a:t>Reversed</a:t>
            </a:r>
            <a:r>
              <a:rPr lang="en-US" altLang="en-US"/>
              <a:t> – opposite of normal</a:t>
            </a:r>
          </a:p>
        </p:txBody>
      </p:sp>
    </p:spTree>
    <p:extLst>
      <p:ext uri="{BB962C8B-B14F-4D97-AF65-F5344CB8AC3E}">
        <p14:creationId xmlns:p14="http://schemas.microsoft.com/office/powerpoint/2010/main" val="10612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1"/>
            <a:ext cx="8915400" cy="608013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          Beta Endorphin</a:t>
            </a:r>
            <a:r>
              <a:rPr lang="en-US" altLang="en-US" sz="1500">
                <a:solidFill>
                  <a:schemeClr val="tx1"/>
                </a:solidFill>
              </a:rPr>
              <a:t>    </a:t>
            </a:r>
            <a:r>
              <a:rPr lang="en-US" altLang="en-US" sz="1900">
                <a:solidFill>
                  <a:schemeClr val="tx1"/>
                </a:solidFill>
              </a:rPr>
              <a:t>normal 0-35 pg/ml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692150"/>
            <a:ext cx="8763000" cy="914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b="1"/>
              <a:t>8.2 </a:t>
            </a:r>
            <a:r>
              <a:rPr lang="en-US" altLang="en-US" sz="2400" b="1">
                <a:cs typeface="Arial" panose="020B0604020202020204" pitchFamily="34" charset="0"/>
              </a:rPr>
              <a:t>± 2.5 increased to 71.1 ± 9.3 pg/ml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>
                <a:cs typeface="Arial" panose="020B0604020202020204" pitchFamily="34" charset="0"/>
              </a:rPr>
              <a:t> P=0.003, t-test</a:t>
            </a:r>
            <a:endParaRPr lang="en-US" altLang="en-US" sz="2400" b="1"/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5638800" y="2060576"/>
          <a:ext cx="5029200" cy="402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hart" r:id="rId4" imgW="3809955" imgH="4114800" progId="MSGraph.Chart.8">
                  <p:embed followColorScheme="full"/>
                </p:oleObj>
              </mc:Choice>
              <mc:Fallback>
                <p:oleObj name="Chart" r:id="rId4" imgW="3809955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060576"/>
                        <a:ext cx="5029200" cy="402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6432550" y="5486401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5.2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9429750" y="2667001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88.3</a:t>
            </a:r>
          </a:p>
        </p:txBody>
      </p:sp>
      <p:pic>
        <p:nvPicPr>
          <p:cNvPr id="166919" name="Picture 7" descr="msotw9_temp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r="4918"/>
          <a:stretch>
            <a:fillRect/>
          </a:stretch>
        </p:blipFill>
        <p:spPr bwMode="auto">
          <a:xfrm>
            <a:off x="1524000" y="2060575"/>
            <a:ext cx="441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021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534400" cy="633412"/>
          </a:xfrm>
        </p:spPr>
        <p:txBody>
          <a:bodyPr/>
          <a:lstStyle/>
          <a:p>
            <a:r>
              <a:rPr lang="en-US" altLang="en-US" sz="4200">
                <a:solidFill>
                  <a:schemeClr val="tx1"/>
                </a:solidFill>
              </a:rPr>
              <a:t>                 Cortisol</a:t>
            </a:r>
            <a:r>
              <a:rPr lang="en-US" altLang="en-US" sz="1700">
                <a:solidFill>
                  <a:schemeClr val="tx1"/>
                </a:solidFill>
              </a:rPr>
              <a:t>          </a:t>
            </a:r>
            <a:r>
              <a:rPr lang="en-US" altLang="en-US" sz="1900">
                <a:solidFill>
                  <a:schemeClr val="tx1"/>
                </a:solidFill>
              </a:rPr>
              <a:t>normal 5-25 ug/ml</a:t>
            </a:r>
            <a:r>
              <a:rPr lang="en-US" altLang="en-US" sz="2200" u="sng">
                <a:solidFill>
                  <a:schemeClr val="tx1"/>
                </a:solidFill>
              </a:rPr>
              <a:t> </a:t>
            </a:r>
            <a:endParaRPr lang="en-US" altLang="en-US" sz="4200" u="sng">
              <a:solidFill>
                <a:schemeClr val="tx1"/>
              </a:solidFill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836613"/>
            <a:ext cx="8839200" cy="83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b="1"/>
              <a:t>14.7 </a:t>
            </a:r>
            <a:r>
              <a:rPr lang="en-US" altLang="en-US" sz="2400" b="1">
                <a:cs typeface="Arial" panose="020B0604020202020204" pitchFamily="34" charset="0"/>
              </a:rPr>
              <a:t>± 1.8 increased to105.3 ± 28.2 pg/ml   P=0.03, t-test</a:t>
            </a:r>
            <a:endParaRPr lang="en-US" altLang="en-US" sz="2400" b="1">
              <a:solidFill>
                <a:srgbClr val="FFFF00"/>
              </a:solidFill>
            </a:endParaRPr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096000" y="1844676"/>
          <a:ext cx="377825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hart" r:id="rId4" imgW="3809955" imgH="4114800" progId="MSGraph.Chart.8">
                  <p:embed followColorScheme="full"/>
                </p:oleObj>
              </mc:Choice>
              <mc:Fallback>
                <p:oleObj name="Chart" r:id="rId4" imgW="3809955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844676"/>
                        <a:ext cx="3778250" cy="287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6934200" y="4572001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15.5</a:t>
            </a: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9067800" y="2514601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169.9</a:t>
            </a:r>
          </a:p>
        </p:txBody>
      </p:sp>
      <p:pic>
        <p:nvPicPr>
          <p:cNvPr id="168967" name="Picture 7" descr="msotw9_temp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844675"/>
            <a:ext cx="4038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968" name="Picture 8" descr="msotw9_temp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56667" b="4561"/>
          <a:stretch>
            <a:fillRect/>
          </a:stretch>
        </p:blipFill>
        <p:spPr bwMode="auto">
          <a:xfrm>
            <a:off x="6600825" y="4941888"/>
            <a:ext cx="320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1847850" y="5013325"/>
            <a:ext cx="392447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Not a stress response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Cortisol follows endorphins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Neuropeptide-Y drops </a:t>
            </a:r>
          </a:p>
        </p:txBody>
      </p:sp>
    </p:spTree>
    <p:extLst>
      <p:ext uri="{BB962C8B-B14F-4D97-AF65-F5344CB8AC3E}">
        <p14:creationId xmlns:p14="http://schemas.microsoft.com/office/powerpoint/2010/main" val="2044553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8675" y="304800"/>
            <a:ext cx="8001000" cy="1087438"/>
          </a:xfrm>
        </p:spPr>
        <p:txBody>
          <a:bodyPr/>
          <a:lstStyle/>
          <a:p>
            <a:r>
              <a:rPr lang="en-US" altLang="en-US"/>
              <a:t>Pain Relief - Recovery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524000"/>
            <a:ext cx="5334000" cy="4953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600"/>
              <a:t>VAS 7.3 </a:t>
            </a:r>
            <a:r>
              <a:rPr lang="en-US" altLang="en-US" sz="1700">
                <a:cs typeface="Arial" panose="020B0604020202020204" pitchFamily="34" charset="0"/>
              </a:rPr>
              <a:t>± 1.2</a:t>
            </a:r>
            <a:r>
              <a:rPr lang="en-US" altLang="en-US" sz="2600">
                <a:cs typeface="Arial" panose="020B0604020202020204" pitchFamily="34" charset="0"/>
              </a:rPr>
              <a:t> to 1.3 </a:t>
            </a:r>
            <a:r>
              <a:rPr lang="en-US" altLang="en-US" sz="1700">
                <a:cs typeface="Arial" panose="020B0604020202020204" pitchFamily="34" charset="0"/>
              </a:rPr>
              <a:t>± 1.1</a:t>
            </a:r>
          </a:p>
          <a:p>
            <a:pPr lvl="1">
              <a:lnSpc>
                <a:spcPct val="120000"/>
              </a:lnSpc>
            </a:pPr>
            <a:r>
              <a:rPr lang="en-US" altLang="en-US" sz="2200">
                <a:cs typeface="Arial" panose="020B0604020202020204" pitchFamily="34" charset="0"/>
              </a:rPr>
              <a:t>P &lt;0.0001</a:t>
            </a:r>
          </a:p>
          <a:p>
            <a:pPr lvl="1">
              <a:lnSpc>
                <a:spcPct val="120000"/>
              </a:lnSpc>
            </a:pPr>
            <a:r>
              <a:rPr lang="en-US" altLang="en-US" sz="2200">
                <a:cs typeface="Arial" panose="020B0604020202020204" pitchFamily="34" charset="0"/>
              </a:rPr>
              <a:t>90 minutes first treatment</a:t>
            </a:r>
          </a:p>
          <a:p>
            <a:pPr lvl="1">
              <a:lnSpc>
                <a:spcPct val="120000"/>
              </a:lnSpc>
            </a:pPr>
            <a:r>
              <a:rPr lang="en-US" altLang="en-US" sz="2200">
                <a:cs typeface="Arial" panose="020B0604020202020204" pitchFamily="34" charset="0"/>
              </a:rPr>
              <a:t>40 minutes subsequent treatments</a:t>
            </a:r>
          </a:p>
          <a:p>
            <a:pPr>
              <a:lnSpc>
                <a:spcPct val="120000"/>
              </a:lnSpc>
            </a:pPr>
            <a:r>
              <a:rPr lang="en-US" altLang="en-US" sz="2600" b="1">
                <a:cs typeface="Arial" panose="020B0604020202020204" pitchFamily="34" charset="0"/>
              </a:rPr>
              <a:t>All</a:t>
            </a:r>
            <a:r>
              <a:rPr lang="en-US" altLang="en-US" sz="2600">
                <a:cs typeface="Arial" panose="020B0604020202020204" pitchFamily="34" charset="0"/>
              </a:rPr>
              <a:t> patients had pain relief</a:t>
            </a:r>
            <a:endParaRPr lang="en-US" altLang="en-US" sz="2600"/>
          </a:p>
          <a:p>
            <a:pPr>
              <a:lnSpc>
                <a:spcPct val="120000"/>
              </a:lnSpc>
            </a:pPr>
            <a:r>
              <a:rPr lang="en-US" altLang="en-US" sz="2600"/>
              <a:t>58% (31/53) </a:t>
            </a:r>
            <a:r>
              <a:rPr lang="en-US" altLang="en-US" sz="2600" b="1"/>
              <a:t>recovered</a:t>
            </a:r>
            <a:r>
              <a:rPr lang="en-US" altLang="en-US" sz="2600"/>
              <a:t> from fibromyalgia in four months</a:t>
            </a:r>
            <a:endParaRPr lang="en-US" altLang="en-US" sz="2600">
              <a:cs typeface="Arial" panose="020B0604020202020204" pitchFamily="34" charset="0"/>
            </a:endParaRPr>
          </a:p>
        </p:txBody>
      </p:sp>
      <p:graphicFrame>
        <p:nvGraphicFramePr>
          <p:cNvPr id="171012" name="Object 4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7162800" y="2209800"/>
          <a:ext cx="34290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hart" r:id="rId4" imgW="4038487" imgH="4524390" progId="MSGraph.Chart.8">
                  <p:embed followColorScheme="full"/>
                </p:oleObj>
              </mc:Choice>
              <mc:Fallback>
                <p:oleObj name="Chart" r:id="rId4" imgW="4038487" imgH="45243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209800"/>
                        <a:ext cx="3429000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7575550" y="2057401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7.3 / 10</a:t>
            </a: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8382000" y="4267201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1.3/10</a:t>
            </a:r>
          </a:p>
        </p:txBody>
      </p:sp>
    </p:spTree>
    <p:extLst>
      <p:ext uri="{BB962C8B-B14F-4D97-AF65-F5344CB8AC3E}">
        <p14:creationId xmlns:p14="http://schemas.microsoft.com/office/powerpoint/2010/main" val="3295765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altLang="en-US" u="sng"/>
              <a:t>Optimal  Response</a:t>
            </a:r>
            <a:endParaRPr lang="en-US" alt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727200"/>
            <a:ext cx="7848600" cy="5130800"/>
          </a:xfrm>
        </p:spPr>
        <p:txBody>
          <a:bodyPr/>
          <a:lstStyle/>
          <a:p>
            <a:r>
              <a:rPr lang="en-US" altLang="en-US" sz="2400"/>
              <a:t>18 years chronic fibromyalgia</a:t>
            </a:r>
          </a:p>
          <a:p>
            <a:r>
              <a:rPr lang="en-US" altLang="en-US" sz="2400"/>
              <a:t>12 / 8 :  </a:t>
            </a:r>
            <a:r>
              <a:rPr lang="en-US" altLang="en-US" sz="2400" b="1"/>
              <a:t>14 / 18</a:t>
            </a:r>
            <a:r>
              <a:rPr lang="en-US" altLang="en-US" sz="2400"/>
              <a:t> tender points </a:t>
            </a:r>
          </a:p>
          <a:p>
            <a:r>
              <a:rPr lang="en-US" altLang="en-US" sz="2400"/>
              <a:t>1 / 12 :  </a:t>
            </a:r>
            <a:r>
              <a:rPr lang="en-US" altLang="en-US" sz="2400" b="1"/>
              <a:t>11 / 18</a:t>
            </a:r>
            <a:r>
              <a:rPr lang="en-US" altLang="en-US" sz="2400"/>
              <a:t> tender points</a:t>
            </a:r>
          </a:p>
          <a:p>
            <a:r>
              <a:rPr lang="en-US" altLang="en-US" sz="2400"/>
              <a:t>2 / 8  :   </a:t>
            </a:r>
            <a:r>
              <a:rPr lang="en-US" altLang="en-US" sz="2400" b="1"/>
              <a:t>7 / 18</a:t>
            </a:r>
            <a:r>
              <a:rPr lang="en-US" altLang="en-US" sz="2400"/>
              <a:t> tender points</a:t>
            </a:r>
          </a:p>
          <a:p>
            <a:pPr lvl="1"/>
            <a:r>
              <a:rPr lang="en-US" altLang="en-US" sz="2400"/>
              <a:t>Cervical ROM improved by 40%</a:t>
            </a:r>
          </a:p>
          <a:p>
            <a:pPr lvl="1"/>
            <a:r>
              <a:rPr lang="en-US" altLang="en-US" sz="2400"/>
              <a:t>Pain medication reduced by 95%</a:t>
            </a:r>
          </a:p>
          <a:p>
            <a:pPr lvl="1"/>
            <a:r>
              <a:rPr lang="en-US" altLang="en-US" sz="2400"/>
              <a:t>Muscle relaxants reduced by 95%</a:t>
            </a:r>
          </a:p>
          <a:p>
            <a:pPr lvl="1"/>
            <a:r>
              <a:rPr lang="en-US" altLang="en-US" sz="2400"/>
              <a:t>Sleeping well, no medication</a:t>
            </a:r>
          </a:p>
          <a:p>
            <a:pPr lvl="1"/>
            <a:r>
              <a:rPr lang="en-US" altLang="en-US" sz="2400"/>
              <a:t>Digestion improved, IBS resolved</a:t>
            </a:r>
          </a:p>
          <a:p>
            <a:r>
              <a:rPr lang="en-US" altLang="en-US" sz="2400" b="1"/>
              <a:t>6 year follow-up – Recovery Maintained</a:t>
            </a:r>
          </a:p>
        </p:txBody>
      </p:sp>
    </p:spTree>
    <p:extLst>
      <p:ext uri="{BB962C8B-B14F-4D97-AF65-F5344CB8AC3E}">
        <p14:creationId xmlns:p14="http://schemas.microsoft.com/office/powerpoint/2010/main" val="4090913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050925"/>
            <a:ext cx="8001000" cy="865188"/>
          </a:xfrm>
        </p:spPr>
        <p:txBody>
          <a:bodyPr/>
          <a:lstStyle/>
          <a:p>
            <a:r>
              <a:rPr lang="en-US" altLang="en-US" sz="3200" b="1"/>
              <a:t>Fibromyalgia - Outcome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781300"/>
            <a:ext cx="8153400" cy="3390900"/>
          </a:xfrm>
        </p:spPr>
        <p:txBody>
          <a:bodyPr/>
          <a:lstStyle/>
          <a:p>
            <a:r>
              <a:rPr lang="en-US" altLang="en-US"/>
              <a:t>The most important thing </a:t>
            </a:r>
            <a:br>
              <a:rPr lang="en-US" altLang="en-US"/>
            </a:br>
            <a:r>
              <a:rPr lang="en-US" altLang="en-US"/>
              <a:t>you need to know about Fibromyalgia </a:t>
            </a:r>
            <a:br>
              <a:rPr lang="en-US" altLang="en-US"/>
            </a:br>
            <a:r>
              <a:rPr lang="en-US" altLang="en-US"/>
              <a:t>is that it is curable ….</a:t>
            </a:r>
          </a:p>
          <a:p>
            <a:r>
              <a:rPr lang="en-US" altLang="en-US"/>
              <a:t>Not in every case, and not in every patient, but it is curable often enough that a cure can be the intended treatment goal</a:t>
            </a:r>
          </a:p>
        </p:txBody>
      </p:sp>
    </p:spTree>
    <p:extLst>
      <p:ext uri="{BB962C8B-B14F-4D97-AF65-F5344CB8AC3E}">
        <p14:creationId xmlns:p14="http://schemas.microsoft.com/office/powerpoint/2010/main" val="3979104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8676" y="330201"/>
            <a:ext cx="7851775" cy="1190625"/>
          </a:xfrm>
        </p:spPr>
        <p:txBody>
          <a:bodyPr/>
          <a:lstStyle/>
          <a:p>
            <a:r>
              <a:rPr lang="en-US" altLang="en-US" u="sng"/>
              <a:t>Cervical Myofascial Pain</a:t>
            </a:r>
            <a:br>
              <a:rPr lang="en-US" altLang="en-US" u="sng"/>
            </a:br>
            <a:r>
              <a:rPr lang="en-US" altLang="en-US" sz="2700"/>
              <a:t>50 Cases published – </a:t>
            </a:r>
            <a:r>
              <a:rPr lang="en-US" altLang="en-US" sz="2100"/>
              <a:t>TICC, 1998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828800"/>
            <a:ext cx="4648200" cy="4724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400"/>
              <a:t>4.7 yrs avg chronicity</a:t>
            </a:r>
          </a:p>
          <a:p>
            <a:pPr lvl="1">
              <a:lnSpc>
                <a:spcPct val="110000"/>
              </a:lnSpc>
            </a:pPr>
            <a:r>
              <a:rPr lang="en-US" altLang="en-US" sz="2400"/>
              <a:t>Range: 1 to 28 years</a:t>
            </a:r>
          </a:p>
          <a:p>
            <a:pPr lvl="1">
              <a:lnSpc>
                <a:spcPct val="110000"/>
              </a:lnSpc>
            </a:pPr>
            <a:r>
              <a:rPr lang="en-US" altLang="en-US" sz="2400"/>
              <a:t>88% failed with other treatments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11.2 treatments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7.9 weeks (8 weeks)</a:t>
            </a:r>
          </a:p>
          <a:p>
            <a:pPr>
              <a:lnSpc>
                <a:spcPct val="110000"/>
              </a:lnSpc>
            </a:pPr>
            <a:r>
              <a:rPr lang="en-US" altLang="en-US" sz="2400" b="1"/>
              <a:t>6.8 /10 pain reduced to </a:t>
            </a:r>
          </a:p>
          <a:p>
            <a:pPr>
              <a:lnSpc>
                <a:spcPct val="110000"/>
              </a:lnSpc>
            </a:pPr>
            <a:r>
              <a:rPr lang="en-US" altLang="en-US" sz="2400" b="1"/>
              <a:t>1.5 /10</a:t>
            </a:r>
          </a:p>
        </p:txBody>
      </p:sp>
      <p:pic>
        <p:nvPicPr>
          <p:cNvPr id="179204" name="Picture 4" descr="IMG_32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6818"/>
          <a:stretch>
            <a:fillRect/>
          </a:stretch>
        </p:blipFill>
        <p:spPr bwMode="auto">
          <a:xfrm>
            <a:off x="7086600" y="4191000"/>
            <a:ext cx="2819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5" name="Picture 5" descr="FSM Practicum Pictures 0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8" b="15390"/>
          <a:stretch>
            <a:fillRect/>
          </a:stretch>
        </p:blipFill>
        <p:spPr bwMode="auto">
          <a:xfrm>
            <a:off x="7086600" y="2209800"/>
            <a:ext cx="2819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48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1"/>
            <a:ext cx="8229600" cy="1477963"/>
          </a:xfrm>
        </p:spPr>
        <p:txBody>
          <a:bodyPr/>
          <a:lstStyle/>
          <a:p>
            <a:r>
              <a:rPr lang="en-US" altLang="en-US" u="sng"/>
              <a:t>Lumbar Myofascial Pain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 sz="2500"/>
              <a:t> </a:t>
            </a:r>
            <a:r>
              <a:rPr lang="en-US" altLang="en-US" sz="2700"/>
              <a:t>23 Cases Published -  </a:t>
            </a:r>
            <a:r>
              <a:rPr lang="en-US" altLang="en-US" sz="2100"/>
              <a:t>JBMT, 2004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752600"/>
            <a:ext cx="4953000" cy="457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400"/>
              <a:t>8.4 years avg chronicity </a:t>
            </a:r>
          </a:p>
          <a:p>
            <a:pPr lvl="1">
              <a:lnSpc>
                <a:spcPct val="110000"/>
              </a:lnSpc>
            </a:pPr>
            <a:r>
              <a:rPr lang="en-US" altLang="en-US" sz="2400"/>
              <a:t>Range:  .1 to 20 yrs</a:t>
            </a:r>
          </a:p>
          <a:p>
            <a:pPr lvl="1">
              <a:lnSpc>
                <a:spcPct val="110000"/>
              </a:lnSpc>
            </a:pPr>
            <a:r>
              <a:rPr lang="en-US" altLang="en-US" sz="2400"/>
              <a:t>87% failed with other treatments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5.7  treatments (6 tx)</a:t>
            </a:r>
          </a:p>
          <a:p>
            <a:pPr>
              <a:lnSpc>
                <a:spcPct val="110000"/>
              </a:lnSpc>
            </a:pPr>
            <a:r>
              <a:rPr lang="en-US" altLang="en-US" sz="2400"/>
              <a:t>5.7  weeks (6 weeks)</a:t>
            </a:r>
          </a:p>
          <a:p>
            <a:pPr>
              <a:lnSpc>
                <a:spcPct val="110000"/>
              </a:lnSpc>
            </a:pPr>
            <a:r>
              <a:rPr lang="en-US" altLang="en-US" sz="2400" b="1"/>
              <a:t>6.8 /10</a:t>
            </a:r>
            <a:r>
              <a:rPr lang="en-US" altLang="en-US" sz="2400"/>
              <a:t> pain reduced to</a:t>
            </a:r>
          </a:p>
          <a:p>
            <a:pPr>
              <a:lnSpc>
                <a:spcPct val="110000"/>
              </a:lnSpc>
            </a:pPr>
            <a:r>
              <a:rPr lang="en-US" altLang="en-US" sz="2400" b="1"/>
              <a:t>1.6 /10</a:t>
            </a:r>
          </a:p>
        </p:txBody>
      </p:sp>
      <p:pic>
        <p:nvPicPr>
          <p:cNvPr id="181252" name="Picture 4" descr="MVC-183X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1600200"/>
            <a:ext cx="35052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253" name="Picture 5" descr="MVC-177X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3938588"/>
            <a:ext cx="3581400" cy="2919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728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1"/>
            <a:ext cx="8229600" cy="1554163"/>
          </a:xfrm>
        </p:spPr>
        <p:txBody>
          <a:bodyPr/>
          <a:lstStyle/>
          <a:p>
            <a:r>
              <a:rPr lang="en-US" altLang="en-US" u="sng"/>
              <a:t>Treating Neuropathic Pain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 sz="2700"/>
              <a:t>Unpublished Data</a:t>
            </a:r>
            <a:endParaRPr lang="en-US" alt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98638"/>
            <a:ext cx="8229600" cy="4525962"/>
          </a:xfrm>
        </p:spPr>
        <p:txBody>
          <a:bodyPr/>
          <a:lstStyle/>
          <a:p>
            <a:r>
              <a:rPr lang="en-US" altLang="en-US" sz="2600"/>
              <a:t>N = 20</a:t>
            </a:r>
          </a:p>
          <a:p>
            <a:pPr lvl="1"/>
            <a:r>
              <a:rPr lang="en-US" altLang="en-US" sz="2200"/>
              <a:t>Patient age 47.7 years </a:t>
            </a:r>
            <a:r>
              <a:rPr lang="en-US" altLang="en-US" sz="1700"/>
              <a:t>(24 - 68 years)</a:t>
            </a:r>
          </a:p>
          <a:p>
            <a:r>
              <a:rPr lang="en-US" altLang="en-US" sz="2600"/>
              <a:t>6.7 years chronic </a:t>
            </a:r>
            <a:r>
              <a:rPr lang="en-US" altLang="en-US" sz="1900"/>
              <a:t>(1 week- 44 years)</a:t>
            </a:r>
          </a:p>
          <a:p>
            <a:r>
              <a:rPr lang="en-US" altLang="en-US" sz="2600"/>
              <a:t>4.6 Treatments avg </a:t>
            </a:r>
            <a:r>
              <a:rPr lang="en-US" altLang="en-US" sz="1900"/>
              <a:t>(1 - 15)</a:t>
            </a:r>
          </a:p>
          <a:p>
            <a:r>
              <a:rPr lang="en-US" altLang="en-US" sz="2600"/>
              <a:t>Mechanism</a:t>
            </a:r>
          </a:p>
          <a:p>
            <a:pPr lvl="1"/>
            <a:r>
              <a:rPr lang="en-US" altLang="en-US" sz="2200"/>
              <a:t>Traction injury		2</a:t>
            </a:r>
          </a:p>
          <a:p>
            <a:pPr lvl="1"/>
            <a:r>
              <a:rPr lang="en-US" altLang="en-US" sz="2200"/>
              <a:t>Disc			13</a:t>
            </a:r>
          </a:p>
          <a:p>
            <a:pPr lvl="1"/>
            <a:r>
              <a:rPr lang="en-US" altLang="en-US" sz="2200"/>
              <a:t>Falls			1</a:t>
            </a:r>
          </a:p>
          <a:p>
            <a:pPr lvl="1"/>
            <a:r>
              <a:rPr lang="en-US" altLang="en-US" sz="2200"/>
              <a:t>Other			3</a:t>
            </a:r>
          </a:p>
          <a:p>
            <a:pPr lvl="1"/>
            <a:r>
              <a:rPr lang="en-US" altLang="en-US" sz="2200"/>
              <a:t>Unknown		1	</a:t>
            </a:r>
          </a:p>
        </p:txBody>
      </p:sp>
      <p:pic>
        <p:nvPicPr>
          <p:cNvPr id="183300" name="Picture 4" descr="DSCN04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86200"/>
            <a:ext cx="2590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1" name="Picture 5" descr="FSM Practicum Pictures 1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00600"/>
            <a:ext cx="2514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2" name="Picture 6" descr="FSM Practicum Pictures 1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97238"/>
            <a:ext cx="2209800" cy="15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45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u="sng"/>
              <a:t>Outcomes in Neuropathic Pain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773238"/>
            <a:ext cx="9144000" cy="4779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/>
              <a:t>1</a:t>
            </a:r>
            <a:r>
              <a:rPr lang="en-US" altLang="en-US" sz="2400" b="1" baseline="30000"/>
              <a:t>st</a:t>
            </a:r>
            <a:r>
              <a:rPr lang="en-US" altLang="en-US" sz="2400" b="1"/>
              <a:t> Tx</a:t>
            </a:r>
            <a:r>
              <a:rPr lang="en-US" altLang="en-US" sz="2400"/>
              <a:t> = </a:t>
            </a:r>
            <a:r>
              <a:rPr lang="en-US" altLang="en-US" sz="2400" b="1"/>
              <a:t>6.8/10</a:t>
            </a:r>
            <a:r>
              <a:rPr lang="en-US" altLang="en-US" sz="2400"/>
              <a:t> (4-10/10) reduced to </a:t>
            </a:r>
            <a:r>
              <a:rPr lang="en-US" altLang="en-US" sz="2400" b="1"/>
              <a:t>1.8 /10</a:t>
            </a:r>
            <a:r>
              <a:rPr lang="en-US" altLang="en-US" sz="2400"/>
              <a:t> (0-8/10)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P &lt;.001</a:t>
            </a:r>
          </a:p>
          <a:p>
            <a:pPr>
              <a:lnSpc>
                <a:spcPct val="90000"/>
              </a:lnSpc>
            </a:pPr>
            <a:r>
              <a:rPr lang="en-US" altLang="en-US" sz="2400" b="1"/>
              <a:t>2</a:t>
            </a:r>
            <a:r>
              <a:rPr lang="en-US" altLang="en-US" sz="2400" b="1" baseline="30000"/>
              <a:t>nd</a:t>
            </a:r>
            <a:r>
              <a:rPr lang="en-US" altLang="en-US" sz="2400" b="1"/>
              <a:t> Tx</a:t>
            </a:r>
            <a:r>
              <a:rPr lang="en-US" altLang="en-US" sz="2400"/>
              <a:t> = </a:t>
            </a:r>
            <a:r>
              <a:rPr lang="en-US" altLang="en-US" sz="2400" b="1"/>
              <a:t>4.8/10</a:t>
            </a:r>
            <a:r>
              <a:rPr lang="en-US" altLang="en-US" sz="2400"/>
              <a:t> reduced to </a:t>
            </a:r>
            <a:r>
              <a:rPr lang="en-US" altLang="en-US" sz="2400" b="1"/>
              <a:t>.97/10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/>
              <a:t>P&lt;.001</a:t>
            </a:r>
          </a:p>
          <a:p>
            <a:pPr lvl="1">
              <a:lnSpc>
                <a:spcPct val="90000"/>
              </a:lnSpc>
            </a:pPr>
            <a:endParaRPr lang="en-US" altLang="en-US" sz="2400" b="1"/>
          </a:p>
          <a:p>
            <a:pPr>
              <a:lnSpc>
                <a:spcPct val="90000"/>
              </a:lnSpc>
            </a:pPr>
            <a:r>
              <a:rPr lang="en-US" altLang="en-US" sz="2600"/>
              <a:t>65% fully recovered </a:t>
            </a:r>
            <a:r>
              <a:rPr lang="en-US" altLang="en-US" sz="1900"/>
              <a:t>(n=13)</a:t>
            </a:r>
            <a:r>
              <a:rPr lang="en-US" altLang="en-US" sz="2600"/>
              <a:t>  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4.6 Treatments </a:t>
            </a:r>
            <a:r>
              <a:rPr lang="en-US" altLang="en-US" sz="1700"/>
              <a:t>(range 1-15)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25% terminated care prior to recovery </a:t>
            </a:r>
            <a:r>
              <a:rPr lang="en-US" altLang="en-US" sz="1900"/>
              <a:t>(n=5)</a:t>
            </a:r>
            <a:r>
              <a:rPr lang="en-US" altLang="en-US" sz="260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1 person referred for epidural injection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1 person uses HomeCare unit for maintenance</a:t>
            </a:r>
          </a:p>
        </p:txBody>
      </p:sp>
      <p:pic>
        <p:nvPicPr>
          <p:cNvPr id="185348" name="Picture 4" descr="IMG_32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29000"/>
            <a:ext cx="2590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591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990600"/>
          </a:xfrm>
        </p:spPr>
        <p:txBody>
          <a:bodyPr/>
          <a:lstStyle/>
          <a:p>
            <a:r>
              <a:rPr lang="en-US" altLang="en-US" sz="3400"/>
              <a:t>Diabetic Peripheral Neuropathy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438400"/>
            <a:ext cx="8229600" cy="4191000"/>
          </a:xfrm>
        </p:spPr>
        <p:txBody>
          <a:bodyPr/>
          <a:lstStyle/>
          <a:p>
            <a:r>
              <a:rPr lang="en-US" altLang="en-US"/>
              <a:t>7 cm ulcer </a:t>
            </a:r>
          </a:p>
          <a:p>
            <a:r>
              <a:rPr lang="en-US" altLang="en-US"/>
              <a:t>Both feet gray or mottled gray</a:t>
            </a:r>
          </a:p>
          <a:p>
            <a:r>
              <a:rPr lang="en-US" altLang="en-US"/>
              <a:t>Necrotic tissue right 2nd digit</a:t>
            </a:r>
          </a:p>
          <a:p>
            <a:r>
              <a:rPr lang="en-US" altLang="en-US"/>
              <a:t>Necrotic tissue left 3rd digit</a:t>
            </a:r>
          </a:p>
          <a:p>
            <a:r>
              <a:rPr lang="en-US" altLang="en-US"/>
              <a:t>Sensation loss in 7/10 			 </a:t>
            </a:r>
          </a:p>
          <a:p>
            <a:r>
              <a:rPr lang="en-US" altLang="en-US"/>
              <a:t>All healed in 6 weeks</a:t>
            </a:r>
          </a:p>
          <a:p>
            <a:r>
              <a:rPr lang="en-US" altLang="en-US"/>
              <a:t>6 to 11 treatments</a:t>
            </a:r>
          </a:p>
        </p:txBody>
      </p:sp>
      <p:pic>
        <p:nvPicPr>
          <p:cNvPr id="187396" name="Picture 4" descr="7-10-0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4" t="6667" r="15385" b="3334"/>
          <a:stretch>
            <a:fillRect/>
          </a:stretch>
        </p:blipFill>
        <p:spPr bwMode="auto">
          <a:xfrm>
            <a:off x="4267200" y="990600"/>
            <a:ext cx="1676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7" name="Picture 5" descr="DSCN04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t="11539" r="9268" b="15384"/>
          <a:stretch>
            <a:fillRect/>
          </a:stretch>
        </p:blipFill>
        <p:spPr bwMode="auto">
          <a:xfrm>
            <a:off x="7391400" y="4876800"/>
            <a:ext cx="2895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3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5" t="9406" r="28572" b="60756"/>
          <a:stretch>
            <a:fillRect/>
          </a:stretch>
        </p:blipFill>
        <p:spPr bwMode="auto">
          <a:xfrm>
            <a:off x="8458200" y="2819400"/>
            <a:ext cx="19812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9" name="Picture 7" descr="7-10-02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25926" b="29630"/>
          <a:stretch>
            <a:fillRect/>
          </a:stretch>
        </p:blipFill>
        <p:spPr bwMode="auto">
          <a:xfrm>
            <a:off x="6248400" y="1066800"/>
            <a:ext cx="19939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400" name="Picture 8" descr="7-10-02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7" b="26315"/>
          <a:stretch>
            <a:fillRect/>
          </a:stretch>
        </p:blipFill>
        <p:spPr bwMode="auto">
          <a:xfrm>
            <a:off x="8477250" y="1066800"/>
            <a:ext cx="19621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685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Response</a:t>
            </a:r>
          </a:p>
        </p:txBody>
      </p:sp>
      <p:sp>
        <p:nvSpPr>
          <p:cNvPr id="311300" name="Line 4"/>
          <p:cNvSpPr>
            <a:spLocks noChangeShapeType="1"/>
          </p:cNvSpPr>
          <p:nvPr/>
        </p:nvSpPr>
        <p:spPr bwMode="auto">
          <a:xfrm>
            <a:off x="3432175" y="1989138"/>
            <a:ext cx="0" cy="3600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11301" name="Line 5"/>
          <p:cNvSpPr>
            <a:spLocks noChangeShapeType="1"/>
          </p:cNvSpPr>
          <p:nvPr/>
        </p:nvSpPr>
        <p:spPr bwMode="auto">
          <a:xfrm>
            <a:off x="3432176" y="5589588"/>
            <a:ext cx="5040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11302" name="Line 6"/>
          <p:cNvSpPr>
            <a:spLocks noChangeShapeType="1"/>
          </p:cNvSpPr>
          <p:nvPr/>
        </p:nvSpPr>
        <p:spPr bwMode="auto">
          <a:xfrm>
            <a:off x="3432175" y="3716338"/>
            <a:ext cx="4464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4008439" y="5805488"/>
            <a:ext cx="3311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311304" name="Text Box 8"/>
          <p:cNvSpPr txBox="1">
            <a:spLocks noChangeArrowheads="1"/>
          </p:cNvSpPr>
          <p:nvPr/>
        </p:nvSpPr>
        <p:spPr bwMode="auto">
          <a:xfrm>
            <a:off x="2465686" y="2492375"/>
            <a:ext cx="46166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Response</a:t>
            </a:r>
          </a:p>
        </p:txBody>
      </p:sp>
      <p:sp>
        <p:nvSpPr>
          <p:cNvPr id="311305" name="Freeform 9"/>
          <p:cNvSpPr>
            <a:spLocks/>
          </p:cNvSpPr>
          <p:nvPr/>
        </p:nvSpPr>
        <p:spPr bwMode="auto">
          <a:xfrm>
            <a:off x="3432176" y="2781300"/>
            <a:ext cx="4392613" cy="935038"/>
          </a:xfrm>
          <a:custGeom>
            <a:avLst/>
            <a:gdLst>
              <a:gd name="T0" fmla="*/ 0 w 1451"/>
              <a:gd name="T1" fmla="*/ 355 h 355"/>
              <a:gd name="T2" fmla="*/ 589 w 1451"/>
              <a:gd name="T3" fmla="*/ 38 h 355"/>
              <a:gd name="T4" fmla="*/ 1088 w 1451"/>
              <a:gd name="T5" fmla="*/ 129 h 355"/>
              <a:gd name="T6" fmla="*/ 1451 w 1451"/>
              <a:gd name="T7" fmla="*/ 35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1" h="355">
                <a:moveTo>
                  <a:pt x="0" y="355"/>
                </a:moveTo>
                <a:cubicBezTo>
                  <a:pt x="204" y="215"/>
                  <a:pt x="408" y="76"/>
                  <a:pt x="589" y="38"/>
                </a:cubicBezTo>
                <a:cubicBezTo>
                  <a:pt x="770" y="0"/>
                  <a:pt x="944" y="76"/>
                  <a:pt x="1088" y="129"/>
                </a:cubicBezTo>
                <a:cubicBezTo>
                  <a:pt x="1232" y="182"/>
                  <a:pt x="1391" y="317"/>
                  <a:pt x="1451" y="355"/>
                </a:cubicBezTo>
              </a:path>
            </a:pathLst>
          </a:custGeom>
          <a:noFill/>
          <a:ln w="57150" cmpd="sng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11306" name="Freeform 10"/>
          <p:cNvSpPr>
            <a:spLocks/>
          </p:cNvSpPr>
          <p:nvPr/>
        </p:nvSpPr>
        <p:spPr bwMode="auto">
          <a:xfrm>
            <a:off x="3432175" y="2347914"/>
            <a:ext cx="4464050" cy="1368425"/>
          </a:xfrm>
          <a:custGeom>
            <a:avLst/>
            <a:gdLst>
              <a:gd name="T0" fmla="*/ 0 w 2404"/>
              <a:gd name="T1" fmla="*/ 862 h 862"/>
              <a:gd name="T2" fmla="*/ 952 w 2404"/>
              <a:gd name="T3" fmla="*/ 91 h 862"/>
              <a:gd name="T4" fmla="*/ 2404 w 2404"/>
              <a:gd name="T5" fmla="*/ 318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4" h="862">
                <a:moveTo>
                  <a:pt x="0" y="862"/>
                </a:moveTo>
                <a:cubicBezTo>
                  <a:pt x="275" y="522"/>
                  <a:pt x="551" y="182"/>
                  <a:pt x="952" y="91"/>
                </a:cubicBezTo>
                <a:cubicBezTo>
                  <a:pt x="1353" y="0"/>
                  <a:pt x="2162" y="280"/>
                  <a:pt x="2404" y="318"/>
                </a:cubicBezTo>
              </a:path>
            </a:pathLst>
          </a:custGeom>
          <a:noFill/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11307" name="Line 11"/>
          <p:cNvSpPr>
            <a:spLocks noChangeShapeType="1"/>
          </p:cNvSpPr>
          <p:nvPr/>
        </p:nvSpPr>
        <p:spPr bwMode="auto">
          <a:xfrm>
            <a:off x="3503614" y="3716338"/>
            <a:ext cx="43211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11308" name="Freeform 12"/>
          <p:cNvSpPr>
            <a:spLocks/>
          </p:cNvSpPr>
          <p:nvPr/>
        </p:nvSpPr>
        <p:spPr bwMode="auto">
          <a:xfrm>
            <a:off x="3503614" y="3716338"/>
            <a:ext cx="4321175" cy="792162"/>
          </a:xfrm>
          <a:custGeom>
            <a:avLst/>
            <a:gdLst>
              <a:gd name="T0" fmla="*/ 0 w 2132"/>
              <a:gd name="T1" fmla="*/ 0 h 371"/>
              <a:gd name="T2" fmla="*/ 680 w 2132"/>
              <a:gd name="T3" fmla="*/ 363 h 371"/>
              <a:gd name="T4" fmla="*/ 2132 w 2132"/>
              <a:gd name="T5" fmla="*/ 46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2" h="371">
                <a:moveTo>
                  <a:pt x="0" y="0"/>
                </a:moveTo>
                <a:cubicBezTo>
                  <a:pt x="162" y="177"/>
                  <a:pt x="325" y="355"/>
                  <a:pt x="680" y="363"/>
                </a:cubicBezTo>
                <a:cubicBezTo>
                  <a:pt x="1035" y="371"/>
                  <a:pt x="1890" y="99"/>
                  <a:pt x="2132" y="46"/>
                </a:cubicBezTo>
              </a:path>
            </a:pathLst>
          </a:custGeom>
          <a:noFill/>
          <a:ln w="38100" cmpd="sng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11309" name="Text Box 13"/>
          <p:cNvSpPr txBox="1">
            <a:spLocks noChangeArrowheads="1"/>
          </p:cNvSpPr>
          <p:nvPr/>
        </p:nvSpPr>
        <p:spPr bwMode="auto">
          <a:xfrm>
            <a:off x="7391400" y="3500438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4800601" y="3644901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BLOCKED</a:t>
            </a:r>
          </a:p>
        </p:txBody>
      </p:sp>
      <p:sp>
        <p:nvSpPr>
          <p:cNvPr id="311311" name="Text Box 15"/>
          <p:cNvSpPr txBox="1">
            <a:spLocks noChangeArrowheads="1"/>
          </p:cNvSpPr>
          <p:nvPr/>
        </p:nvSpPr>
        <p:spPr bwMode="auto">
          <a:xfrm>
            <a:off x="6311901" y="4292601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660033"/>
                </a:solidFill>
              </a:rPr>
              <a:t>REVERSED</a:t>
            </a:r>
          </a:p>
        </p:txBody>
      </p:sp>
      <p:sp>
        <p:nvSpPr>
          <p:cNvPr id="311312" name="Text Box 16"/>
          <p:cNvSpPr txBox="1">
            <a:spLocks noChangeArrowheads="1"/>
          </p:cNvSpPr>
          <p:nvPr/>
        </p:nvSpPr>
        <p:spPr bwMode="auto">
          <a:xfrm>
            <a:off x="7248526" y="2997201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CC33"/>
                </a:solidFill>
              </a:rPr>
              <a:t>NORMAL</a:t>
            </a:r>
          </a:p>
        </p:txBody>
      </p:sp>
      <p:sp>
        <p:nvSpPr>
          <p:cNvPr id="311313" name="Text Box 17"/>
          <p:cNvSpPr txBox="1">
            <a:spLocks noChangeArrowheads="1"/>
          </p:cNvSpPr>
          <p:nvPr/>
        </p:nvSpPr>
        <p:spPr bwMode="auto">
          <a:xfrm>
            <a:off x="6888163" y="2276476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E63D08"/>
                </a:solidFill>
              </a:rPr>
              <a:t>HYPER</a:t>
            </a:r>
          </a:p>
        </p:txBody>
      </p:sp>
    </p:spTree>
    <p:extLst>
      <p:ext uri="{BB962C8B-B14F-4D97-AF65-F5344CB8AC3E}">
        <p14:creationId xmlns:p14="http://schemas.microsoft.com/office/powerpoint/2010/main" val="41319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1"/>
            <a:ext cx="8763000" cy="563563"/>
          </a:xfrm>
        </p:spPr>
        <p:txBody>
          <a:bodyPr/>
          <a:lstStyle/>
          <a:p>
            <a:r>
              <a:rPr lang="en-US" altLang="en-US" sz="3000"/>
              <a:t>Restore Sensation – Heal Wounds</a:t>
            </a:r>
          </a:p>
        </p:txBody>
      </p:sp>
      <p:pic>
        <p:nvPicPr>
          <p:cNvPr id="189443" name="Picture 3" descr="7-10-02c"/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743200"/>
            <a:ext cx="2222500" cy="4114800"/>
          </a:xfrm>
        </p:spPr>
      </p:pic>
      <p:pic>
        <p:nvPicPr>
          <p:cNvPr id="189444" name="Picture 4" descr="7-19-0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43200"/>
            <a:ext cx="2133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5" name="Picture 5" descr="7-30-02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2438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5" t="8109" r="28572" b="59459"/>
          <a:stretch>
            <a:fillRect/>
          </a:stretch>
        </p:blipFill>
        <p:spPr bwMode="auto">
          <a:xfrm>
            <a:off x="6400800" y="838200"/>
            <a:ext cx="19812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7" name="Picture 7" descr="7-10-02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3"/>
          <a:stretch>
            <a:fillRect/>
          </a:stretch>
        </p:blipFill>
        <p:spPr bwMode="auto">
          <a:xfrm>
            <a:off x="8782050" y="2819400"/>
            <a:ext cx="18097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48" name="Picture 8" descr="7-18-02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b="12500"/>
          <a:stretch>
            <a:fillRect/>
          </a:stretch>
        </p:blipFill>
        <p:spPr bwMode="auto">
          <a:xfrm>
            <a:off x="8763000" y="4724400"/>
            <a:ext cx="1828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9" name="Picture 9" descr="7-19-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8" r="31189" b="52901"/>
          <a:stretch>
            <a:fillRect/>
          </a:stretch>
        </p:blipFill>
        <p:spPr bwMode="auto">
          <a:xfrm>
            <a:off x="3733800" y="1066800"/>
            <a:ext cx="2209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50" name="Picture 10" descr="7-10-02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4" t="11789" r="17599" b="54930"/>
          <a:stretch>
            <a:fillRect/>
          </a:stretch>
        </p:blipFill>
        <p:spPr bwMode="auto">
          <a:xfrm>
            <a:off x="1524000" y="1066800"/>
            <a:ext cx="2286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51" name="Picture 11" descr="5FOOT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2" t="28572" r="24490" b="38571"/>
          <a:stretch>
            <a:fillRect/>
          </a:stretch>
        </p:blipFill>
        <p:spPr bwMode="auto">
          <a:xfrm>
            <a:off x="8382000" y="838200"/>
            <a:ext cx="1981200" cy="1905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422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981075"/>
          </a:xfrm>
        </p:spPr>
        <p:txBody>
          <a:bodyPr/>
          <a:lstStyle/>
          <a:p>
            <a:r>
              <a:rPr lang="en-US" altLang="en-US" sz="3400" b="1" u="sng"/>
              <a:t>FSM  Blinded Animal Research</a:t>
            </a:r>
            <a:r>
              <a:rPr lang="en-US" altLang="en-US" sz="1700" b="1" u="sng"/>
              <a:t/>
            </a:r>
            <a:br>
              <a:rPr lang="en-US" altLang="en-US" sz="1700" b="1" u="sng"/>
            </a:br>
            <a:r>
              <a:rPr lang="en-US" altLang="en-US" sz="1700" b="1"/>
              <a:t>V. Reeve, W. Reilly, U of Sydney, 2003</a:t>
            </a:r>
            <a:endParaRPr lang="en-US" altLang="en-US" b="1"/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1524001" y="17012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rgbClr val="000000"/>
              </a:solidFill>
            </a:endParaRPr>
          </a:p>
        </p:txBody>
      </p:sp>
      <p:graphicFrame>
        <p:nvGraphicFramePr>
          <p:cNvPr id="191492" name="Object 4"/>
          <p:cNvGraphicFramePr>
            <a:graphicFrameLocks noChangeAspect="1"/>
          </p:cNvGraphicFramePr>
          <p:nvPr/>
        </p:nvGraphicFramePr>
        <p:xfrm>
          <a:off x="1919288" y="2924175"/>
          <a:ext cx="8229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Worksheet" r:id="rId4" imgW="9305544" imgH="5718048" progId="Excel.Sheet.8">
                  <p:embed/>
                </p:oleObj>
              </mc:Choice>
              <mc:Fallback>
                <p:oleObj name="Worksheet" r:id="rId4" imgW="9305544" imgH="571804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67" t="23189" r="5833" b="7246"/>
                      <a:stretch>
                        <a:fillRect/>
                      </a:stretch>
                    </p:blipFill>
                    <p:spPr bwMode="auto">
                      <a:xfrm>
                        <a:off x="1919288" y="2924175"/>
                        <a:ext cx="82296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8763001" y="6324601"/>
            <a:ext cx="1158875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DDDDDD"/>
                </a:solidFill>
                <a:latin typeface="Arial" panose="020B0604020202020204" pitchFamily="34" charset="0"/>
              </a:rPr>
              <a:t>Placebo</a:t>
            </a: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2438400" y="6324601"/>
            <a:ext cx="1087438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DDDDDD"/>
                </a:solidFill>
                <a:latin typeface="Arial" panose="020B0604020202020204" pitchFamily="34" charset="0"/>
              </a:rPr>
              <a:t>Control</a:t>
            </a:r>
          </a:p>
        </p:txBody>
      </p:sp>
      <p:pic>
        <p:nvPicPr>
          <p:cNvPr id="191495" name="Picture 7" descr="Measurements[3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4" b="29501"/>
          <a:stretch>
            <a:fillRect/>
          </a:stretch>
        </p:blipFill>
        <p:spPr bwMode="auto">
          <a:xfrm>
            <a:off x="3962400" y="3276600"/>
            <a:ext cx="2209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5638800" y="6313489"/>
            <a:ext cx="1100138" cy="3968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DDDDDD"/>
                </a:solidFill>
                <a:latin typeface="Arial" panose="020B0604020202020204" pitchFamily="34" charset="0"/>
              </a:rPr>
              <a:t>40 / 116</a:t>
            </a: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2346326" y="1125539"/>
            <a:ext cx="72548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62% reduction -  LOX inflammation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30% reduction -  COX inflammation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All animals responded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4 Minute time dependent response</a:t>
            </a:r>
          </a:p>
        </p:txBody>
      </p:sp>
      <p:pic>
        <p:nvPicPr>
          <p:cNvPr id="191498" name="Picture 10" descr="Mouse measurement #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7408" r="11429"/>
          <a:stretch>
            <a:fillRect/>
          </a:stretch>
        </p:blipFill>
        <p:spPr bwMode="auto">
          <a:xfrm>
            <a:off x="6167438" y="3284538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969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8676" y="304801"/>
            <a:ext cx="8245475" cy="460375"/>
          </a:xfrm>
        </p:spPr>
        <p:txBody>
          <a:bodyPr/>
          <a:lstStyle/>
          <a:p>
            <a:r>
              <a:rPr lang="en-US" altLang="en-US" b="1" u="sng"/>
              <a:t>Frequency Specific Response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2027238"/>
            <a:ext cx="4648200" cy="4525962"/>
          </a:xfrm>
        </p:spPr>
        <p:txBody>
          <a:bodyPr/>
          <a:lstStyle/>
          <a:p>
            <a:r>
              <a:rPr lang="en-AU" altLang="en-US" sz="2000"/>
              <a:t>4 minutes of  0.1/0.1 Hz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en-US" sz="2000"/>
              <a:t>     </a:t>
            </a:r>
            <a:r>
              <a:rPr lang="en-AU" altLang="en-US" sz="2000" b="1" u="sng"/>
              <a:t>no reduction</a:t>
            </a:r>
            <a:r>
              <a:rPr lang="en-AU" altLang="en-US" sz="2000" u="sng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en-US" sz="2000"/>
              <a:t>     in ear swelling</a:t>
            </a:r>
          </a:p>
          <a:p>
            <a:r>
              <a:rPr lang="en-AU" altLang="en-US" sz="2000"/>
              <a:t>4 minutes of 91/39, 59 Hz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en-US" sz="2000"/>
              <a:t>     </a:t>
            </a:r>
            <a:r>
              <a:rPr lang="en-AU" altLang="en-US" sz="2000" b="1" u="sng"/>
              <a:t>no reduction</a:t>
            </a:r>
            <a:r>
              <a:rPr lang="en-AU" altLang="en-US" sz="2000" u="sng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en-US" sz="2000"/>
              <a:t>     in ear swelling</a:t>
            </a:r>
          </a:p>
          <a:p>
            <a:r>
              <a:rPr lang="en-AU" altLang="en-US" sz="2000"/>
              <a:t>4 minutes of  294, 321, 9/62 Hz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en-US" sz="2000"/>
              <a:t>    </a:t>
            </a:r>
            <a:r>
              <a:rPr lang="en-AU" altLang="en-US" sz="2000" b="1" u="sng"/>
              <a:t>no</a:t>
            </a:r>
            <a:r>
              <a:rPr lang="en-AU" altLang="en-US" sz="2000" u="sng"/>
              <a:t> </a:t>
            </a:r>
            <a:r>
              <a:rPr lang="en-AU" altLang="en-US" sz="2000" b="1" u="sng"/>
              <a:t>reduction</a:t>
            </a:r>
            <a:r>
              <a:rPr lang="en-AU" altLang="en-US" sz="2000" u="sng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AU" altLang="en-US" sz="2000"/>
              <a:t>    in ear swelling</a:t>
            </a:r>
            <a:endParaRPr lang="en-US" altLang="en-US" sz="2000"/>
          </a:p>
        </p:txBody>
      </p:sp>
      <p:graphicFrame>
        <p:nvGraphicFramePr>
          <p:cNvPr id="19354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943600" y="2133600"/>
          <a:ext cx="47244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Worksheet" r:id="rId4" imgW="9305925" imgH="5715000" progId="Excel.Sheet.8">
                  <p:embed/>
                </p:oleObj>
              </mc:Choice>
              <mc:Fallback>
                <p:oleObj name="Worksheet" r:id="rId4" imgW="9305925" imgH="57150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374" b="6731"/>
                      <a:stretch>
                        <a:fillRect/>
                      </a:stretch>
                    </p:blipFill>
                    <p:spPr bwMode="auto">
                      <a:xfrm>
                        <a:off x="5943600" y="2133600"/>
                        <a:ext cx="47244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1703388" y="836613"/>
            <a:ext cx="8964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</a:rPr>
              <a:t>No other Frequency Reduced Inflammation</a:t>
            </a:r>
          </a:p>
        </p:txBody>
      </p:sp>
    </p:spTree>
    <p:extLst>
      <p:ext uri="{BB962C8B-B14F-4D97-AF65-F5344CB8AC3E}">
        <p14:creationId xmlns:p14="http://schemas.microsoft.com/office/powerpoint/2010/main" val="1648717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8686800" cy="868362"/>
          </a:xfrm>
        </p:spPr>
        <p:txBody>
          <a:bodyPr/>
          <a:lstStyle/>
          <a:p>
            <a:r>
              <a:rPr lang="en-US" altLang="en-US" sz="4000" u="sng"/>
              <a:t>Microcurrent Increases ATP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700213"/>
            <a:ext cx="5486400" cy="4191000"/>
          </a:xfrm>
        </p:spPr>
        <p:txBody>
          <a:bodyPr/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en-US" altLang="en-US" sz="2200"/>
              <a:t>10 – 500 micro amps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en-US" sz="2200"/>
              <a:t>Increased ATP production 500%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en-US" sz="2200"/>
              <a:t>Increased protein synthesis 70%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en-US" sz="2200"/>
              <a:t>Increased amino acid transport 40%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en-US" altLang="en-US" sz="2200"/>
              <a:t>Increases electron flow </a:t>
            </a:r>
          </a:p>
        </p:txBody>
      </p:sp>
      <p:pic>
        <p:nvPicPr>
          <p:cNvPr id="209924" name="Picture 4" descr="auto0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1371600"/>
            <a:ext cx="3581400" cy="4267200"/>
          </a:xfrm>
          <a:noFill/>
          <a:ln/>
        </p:spPr>
      </p:pic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1524001" y="5867400"/>
            <a:ext cx="916781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Cheng N 1982, The Effect of Electric Currents on ATP Generation, Protein Synthesis and Membrane Transport in Rat Skin.  </a:t>
            </a:r>
            <a:r>
              <a:rPr lang="en-US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Clinical Orthopedics 171:  264-272</a:t>
            </a:r>
            <a:r>
              <a:rPr lang="en-US" altLang="en-US" sz="1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</a:t>
            </a:r>
            <a:endParaRPr lang="en-US" altLang="en-US" sz="1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36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2667000" y="1828801"/>
            <a:ext cx="7162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>
              <a:solidFill>
                <a:srgbClr val="000000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1524000" y="3276600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1676400" y="1676401"/>
            <a:ext cx="8991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220165" name="Picture 5" descr="Micro Current Study #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16" y="548680"/>
            <a:ext cx="4458716" cy="592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1676401" y="1147764"/>
            <a:ext cx="296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 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4953001" y="1828801"/>
            <a:ext cx="989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Before</a:t>
            </a:r>
          </a:p>
        </p:txBody>
      </p:sp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5029200" y="3810001"/>
            <a:ext cx="776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After</a:t>
            </a:r>
          </a:p>
        </p:txBody>
      </p:sp>
      <p:sp>
        <p:nvSpPr>
          <p:cNvPr id="41882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-381000"/>
            <a:ext cx="3200400" cy="290512"/>
          </a:xfrm>
          <a:solidFill>
            <a:srgbClr val="336699"/>
          </a:solidFill>
        </p:spPr>
        <p:txBody>
          <a:bodyPr anchor="t">
            <a:spAutoFit/>
          </a:bodyPr>
          <a:lstStyle/>
          <a:p>
            <a:r>
              <a:rPr lang="en-US" altLang="en-US" sz="13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1752600" y="1125539"/>
            <a:ext cx="29718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</a:rPr>
              <a:t>Collagen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600" b="1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14% increase over 20 days of treatment</a:t>
            </a:r>
            <a:br>
              <a:rPr lang="en-US" altLang="en-US" sz="2400" b="1">
                <a:solidFill>
                  <a:srgbClr val="000000"/>
                </a:solidFill>
              </a:rPr>
            </a:br>
            <a:r>
              <a:rPr lang="en-US" altLang="en-US" sz="2400" b="1">
                <a:solidFill>
                  <a:srgbClr val="000000"/>
                </a:solidFill>
              </a:rPr>
              <a:t>Current at 0.3 Hz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Unpublished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University of Washington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Animal Study</a:t>
            </a:r>
          </a:p>
        </p:txBody>
      </p:sp>
    </p:spTree>
    <p:extLst>
      <p:ext uri="{BB962C8B-B14F-4D97-AF65-F5344CB8AC3E}">
        <p14:creationId xmlns:p14="http://schemas.microsoft.com/office/powerpoint/2010/main" val="4116521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8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8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8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8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8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8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8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8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8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8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8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8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8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8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8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8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8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8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8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8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2667000" y="1828801"/>
            <a:ext cx="7162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>
              <a:solidFill>
                <a:srgbClr val="000000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1524000" y="3276600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222212" name="Picture 4" descr="Micro Current Study #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052513"/>
            <a:ext cx="47434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4648200" y="1752600"/>
            <a:ext cx="522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   </a:t>
            </a:r>
            <a:endParaRPr lang="en-US" altLang="en-US" sz="2800" b="1">
              <a:solidFill>
                <a:srgbClr val="000000"/>
              </a:solidFill>
            </a:endParaRPr>
          </a:p>
        </p:txBody>
      </p:sp>
      <p:sp>
        <p:nvSpPr>
          <p:cNvPr id="42087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-76200"/>
            <a:ext cx="3505200" cy="671513"/>
          </a:xfrm>
          <a:solidFill>
            <a:srgbClr val="336699"/>
          </a:solidFill>
        </p:spPr>
        <p:txBody>
          <a:bodyPr anchor="t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5591176" y="2565401"/>
            <a:ext cx="989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Before</a:t>
            </a:r>
          </a:p>
        </p:txBody>
      </p:sp>
      <p:sp>
        <p:nvSpPr>
          <p:cNvPr id="222216" name="Rectangle 8"/>
          <p:cNvSpPr>
            <a:spLocks noChangeArrowheads="1"/>
          </p:cNvSpPr>
          <p:nvPr/>
        </p:nvSpPr>
        <p:spPr bwMode="auto">
          <a:xfrm>
            <a:off x="5808664" y="4005264"/>
            <a:ext cx="776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After</a:t>
            </a:r>
          </a:p>
        </p:txBody>
      </p:sp>
      <p:sp>
        <p:nvSpPr>
          <p:cNvPr id="420873" name="Text Box 9"/>
          <p:cNvSpPr txBox="1">
            <a:spLocks noChangeArrowheads="1"/>
          </p:cNvSpPr>
          <p:nvPr/>
        </p:nvSpPr>
        <p:spPr bwMode="auto">
          <a:xfrm>
            <a:off x="1774825" y="1125538"/>
            <a:ext cx="3200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00000"/>
                </a:solidFill>
              </a:rPr>
              <a:t>Elastin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600" b="1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48% increase over</a:t>
            </a:r>
            <a:br>
              <a:rPr lang="en-US" altLang="en-US" sz="2400" b="1">
                <a:solidFill>
                  <a:srgbClr val="000000"/>
                </a:solidFill>
              </a:rPr>
            </a:br>
            <a:r>
              <a:rPr lang="en-US" altLang="en-US" sz="2400" b="1">
                <a:solidFill>
                  <a:srgbClr val="000000"/>
                </a:solidFill>
              </a:rPr>
              <a:t>20 days of treatment</a:t>
            </a:r>
            <a:br>
              <a:rPr lang="en-US" altLang="en-US" sz="2400" b="1">
                <a:solidFill>
                  <a:srgbClr val="000000"/>
                </a:solidFill>
              </a:rPr>
            </a:br>
            <a:r>
              <a:rPr lang="en-US" altLang="en-US" sz="2400" b="1">
                <a:solidFill>
                  <a:srgbClr val="000000"/>
                </a:solidFill>
              </a:rPr>
              <a:t>Current at 0.3 Hz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Unpublished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University of Washington Animal Study</a:t>
            </a:r>
            <a:b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79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0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0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0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0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0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0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0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0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0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0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0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0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92314" y="981076"/>
            <a:ext cx="7775575" cy="930275"/>
          </a:xfrm>
        </p:spPr>
        <p:txBody>
          <a:bodyPr/>
          <a:lstStyle/>
          <a:p>
            <a:r>
              <a:rPr lang="en-US" altLang="en-US" sz="3200"/>
              <a:t>Frequency Specific Microcurrent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92313" y="2636838"/>
            <a:ext cx="8077200" cy="396081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b="1"/>
              <a:t>Changing the Paradigm </a:t>
            </a:r>
          </a:p>
          <a:p>
            <a:pPr>
              <a:lnSpc>
                <a:spcPct val="130000"/>
              </a:lnSpc>
            </a:pPr>
            <a:r>
              <a:rPr lang="en-US" altLang="en-US" b="1"/>
              <a:t>One Patient at a Time</a:t>
            </a:r>
            <a:br>
              <a:rPr lang="en-US" altLang="en-US" b="1"/>
            </a:br>
            <a:r>
              <a:rPr lang="en-US" altLang="en-US" b="1"/>
              <a:t>Changing Lives </a:t>
            </a:r>
          </a:p>
          <a:p>
            <a:pPr>
              <a:lnSpc>
                <a:spcPct val="130000"/>
              </a:lnSpc>
            </a:pPr>
            <a:r>
              <a:rPr lang="en-US" altLang="en-US" b="1"/>
              <a:t>One Practitioner at a Time</a:t>
            </a:r>
          </a:p>
          <a:p>
            <a:pPr>
              <a:lnSpc>
                <a:spcPct val="130000"/>
              </a:lnSpc>
            </a:pPr>
            <a:r>
              <a:rPr lang="en-US" altLang="en-US" sz="2400">
                <a:hlinkClick r:id="rId3"/>
              </a:rPr>
              <a:t>www.frequencyspecific.com</a:t>
            </a:r>
            <a:r>
              <a:rPr lang="en-US" altLang="en-US" sz="2400"/>
              <a:t> </a:t>
            </a:r>
          </a:p>
          <a:p>
            <a:pPr>
              <a:lnSpc>
                <a:spcPct val="130000"/>
              </a:lnSpc>
            </a:pPr>
            <a:r>
              <a:rPr lang="en-US" altLang="en-US" sz="2400"/>
              <a:t>Or Contact our clinic for more information/training</a:t>
            </a:r>
          </a:p>
        </p:txBody>
      </p:sp>
    </p:spTree>
    <p:extLst>
      <p:ext uri="{BB962C8B-B14F-4D97-AF65-F5344CB8AC3E}">
        <p14:creationId xmlns:p14="http://schemas.microsoft.com/office/powerpoint/2010/main" val="12552484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Acupuncture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Dry needling of trigger points – IMS</a:t>
            </a:r>
          </a:p>
          <a:p>
            <a:r>
              <a:rPr lang="en-US" altLang="en-US"/>
              <a:t>Cupping and release of stagnant chi as well as fibrosis/adhesive fascial layers</a:t>
            </a:r>
          </a:p>
          <a:p>
            <a:endParaRPr lang="en-US" altLang="en-US"/>
          </a:p>
        </p:txBody>
      </p:sp>
      <p:pic>
        <p:nvPicPr>
          <p:cNvPr id="31748" name="Picture 4" descr="MPj042295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3716338"/>
            <a:ext cx="1676400" cy="228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MCj021714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3284538"/>
            <a:ext cx="2819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9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Neural Therapy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German “acupuncture” – uses needles plus the beneficial effects of procaine </a:t>
            </a:r>
          </a:p>
          <a:p>
            <a:r>
              <a:rPr lang="en-US" altLang="en-US"/>
              <a:t>Trigger point therapy</a:t>
            </a:r>
          </a:p>
          <a:p>
            <a:r>
              <a:rPr lang="en-US" altLang="en-US"/>
              <a:t>Scar injections – fascial adhesions</a:t>
            </a:r>
          </a:p>
          <a:p>
            <a:r>
              <a:rPr lang="en-US" altLang="en-US"/>
              <a:t>Different methods of application can result in different delivery effects – short, long term, dermatomal, etc.</a:t>
            </a:r>
          </a:p>
        </p:txBody>
      </p:sp>
    </p:spTree>
    <p:extLst>
      <p:ext uri="{BB962C8B-B14F-4D97-AF65-F5344CB8AC3E}">
        <p14:creationId xmlns:p14="http://schemas.microsoft.com/office/powerpoint/2010/main" val="24275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Regeneration Injection Therapies</a:t>
            </a:r>
            <a:r>
              <a:rPr lang="en-US" altLang="en-US" sz="3400"/>
              <a:t> (RIT)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/>
              <a:t>Release of “growth factors” to stimulate repair and complete wound healing in inadequately repaired tissues to increase strength (rabbit tendon studies – 150%)</a:t>
            </a:r>
          </a:p>
          <a:p>
            <a:pPr>
              <a:lnSpc>
                <a:spcPct val="90000"/>
              </a:lnSpc>
            </a:pPr>
            <a:r>
              <a:rPr lang="en-US" altLang="en-US" sz="2600"/>
              <a:t>It is regeneration therapy and not the production of scars – ie-sclerotherapy. (T</a:t>
            </a:r>
            <a:r>
              <a:rPr lang="en-US" altLang="en-US" sz="2200"/>
              <a:t>issue biopsy studies)</a:t>
            </a:r>
            <a:endParaRPr lang="en-US" altLang="en-US" sz="2600"/>
          </a:p>
          <a:p>
            <a:pPr>
              <a:lnSpc>
                <a:spcPct val="90000"/>
              </a:lnSpc>
            </a:pPr>
            <a:r>
              <a:rPr lang="en-US" altLang="en-US" sz="2600"/>
              <a:t>Several types of procedures: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Dextrose/procaine/-phenol,B12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Autologous blood</a:t>
            </a:r>
          </a:p>
          <a:p>
            <a:pPr lvl="1">
              <a:lnSpc>
                <a:spcPct val="90000"/>
              </a:lnSpc>
            </a:pPr>
            <a:r>
              <a:rPr lang="en-US" altLang="en-US" sz="2200"/>
              <a:t>Platelet Rich Plasma</a:t>
            </a:r>
          </a:p>
        </p:txBody>
      </p:sp>
    </p:spTree>
    <p:extLst>
      <p:ext uri="{BB962C8B-B14F-4D97-AF65-F5344CB8AC3E}">
        <p14:creationId xmlns:p14="http://schemas.microsoft.com/office/powerpoint/2010/main" val="24892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Manual Muscle Testing Methods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Have solid neurophysiological basis</a:t>
            </a:r>
          </a:p>
          <a:p>
            <a:r>
              <a:rPr lang="en-US" altLang="en-US"/>
              <a:t>Different levels/types of tests help to differentiate types of problems in the physical medicine realm….</a:t>
            </a:r>
          </a:p>
          <a:p>
            <a:r>
              <a:rPr lang="en-US" altLang="en-US"/>
              <a:t>Its important to study and know your anatomy and neurophysiology…</a:t>
            </a:r>
          </a:p>
        </p:txBody>
      </p:sp>
    </p:spTree>
    <p:extLst>
      <p:ext uri="{BB962C8B-B14F-4D97-AF65-F5344CB8AC3E}">
        <p14:creationId xmlns:p14="http://schemas.microsoft.com/office/powerpoint/2010/main" val="37541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Prolotherapy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Procaine plus dextrose 7-15-25% concentrate</a:t>
            </a:r>
          </a:p>
          <a:p>
            <a:r>
              <a:rPr lang="en-US" altLang="en-US"/>
              <a:t>Procaine plus P2G – phenol, glycerine, glucose</a:t>
            </a:r>
          </a:p>
          <a:p>
            <a:r>
              <a:rPr lang="en-US" altLang="en-US"/>
              <a:t>Sodium morrhuate – (arachadonic acid?)</a:t>
            </a:r>
          </a:p>
          <a:p>
            <a:pPr lvl="1"/>
            <a:r>
              <a:rPr lang="en-US" altLang="en-US"/>
              <a:t>Strong inflammatory reaction – have to be careful in application, not for beginners</a:t>
            </a:r>
          </a:p>
        </p:txBody>
      </p:sp>
    </p:spTree>
    <p:extLst>
      <p:ext uri="{BB962C8B-B14F-4D97-AF65-F5344CB8AC3E}">
        <p14:creationId xmlns:p14="http://schemas.microsoft.com/office/powerpoint/2010/main" val="34938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Prolotherapy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Site specific – have to inject the right areas</a:t>
            </a:r>
          </a:p>
          <a:p>
            <a:r>
              <a:rPr lang="en-US" altLang="en-US" sz="2800"/>
              <a:t>Inject when “kissing the bone” – light contact on boney surface, fibro-osseous junctions, tendons.</a:t>
            </a:r>
          </a:p>
          <a:p>
            <a:r>
              <a:rPr lang="en-US" altLang="en-US" sz="2800"/>
              <a:t>Learn to feel the tissue with the needle</a:t>
            </a:r>
          </a:p>
          <a:p>
            <a:r>
              <a:rPr lang="en-US" altLang="en-US" sz="2800"/>
              <a:t>Need a good understanding of anatomy of the connective tissues and injection sites</a:t>
            </a:r>
          </a:p>
        </p:txBody>
      </p:sp>
    </p:spTree>
    <p:extLst>
      <p:ext uri="{BB962C8B-B14F-4D97-AF65-F5344CB8AC3E}">
        <p14:creationId xmlns:p14="http://schemas.microsoft.com/office/powerpoint/2010/main" val="14734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PRP- Platelet Rich Plasma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600"/>
              <a:t>Uses patient’s own blood – autologous cells</a:t>
            </a:r>
          </a:p>
          <a:p>
            <a:r>
              <a:rPr lang="en-US" altLang="en-US" sz="2600"/>
              <a:t>Platelets must be concentrated 5 fold or more for best effect</a:t>
            </a:r>
          </a:p>
          <a:p>
            <a:r>
              <a:rPr lang="en-US" altLang="en-US" sz="2600"/>
              <a:t>Concentrates growth factors and other factors for enhanced tissue regeneration</a:t>
            </a:r>
          </a:p>
          <a:p>
            <a:r>
              <a:rPr lang="en-US" altLang="en-US" sz="2600"/>
              <a:t>Specialized equipment/ medical procedure </a:t>
            </a:r>
          </a:p>
          <a:p>
            <a:r>
              <a:rPr lang="en-US" altLang="en-US" sz="2600"/>
              <a:t>More expensive than most other RIT</a:t>
            </a:r>
          </a:p>
          <a:p>
            <a:r>
              <a:rPr lang="en-US" altLang="en-US" sz="2600"/>
              <a:t>May be more effective when properly applied</a:t>
            </a:r>
          </a:p>
        </p:txBody>
      </p:sp>
    </p:spTree>
    <p:extLst>
      <p:ext uri="{BB962C8B-B14F-4D97-AF65-F5344CB8AC3E}">
        <p14:creationId xmlns:p14="http://schemas.microsoft.com/office/powerpoint/2010/main" val="24370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b="1"/>
              <a:t>The Potential of Naturopathic Medicine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For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The Good, The Bad, and the Ugly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We can make the same mistakes as other professions….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Or we can integrate and improve on health care outcomes….</a:t>
            </a:r>
          </a:p>
          <a:p>
            <a:r>
              <a:rPr lang="en-US" altLang="en-US"/>
              <a:t>Remember the Principles that Unite Us:</a:t>
            </a:r>
          </a:p>
        </p:txBody>
      </p:sp>
    </p:spTree>
    <p:extLst>
      <p:ext uri="{BB962C8B-B14F-4D97-AF65-F5344CB8AC3E}">
        <p14:creationId xmlns:p14="http://schemas.microsoft.com/office/powerpoint/2010/main" val="14611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Naturopathic Principles: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sz="2800"/>
              <a:t>The Healing Power of Nature:</a:t>
            </a:r>
          </a:p>
          <a:p>
            <a:pPr lvl="1"/>
            <a:r>
              <a:rPr lang="en-US" altLang="en-US" sz="2800"/>
              <a:t>Find the Cause:</a:t>
            </a:r>
          </a:p>
          <a:p>
            <a:pPr lvl="1"/>
            <a:r>
              <a:rPr lang="en-US" altLang="en-US" sz="2800"/>
              <a:t>First Do No Harm:</a:t>
            </a:r>
          </a:p>
          <a:p>
            <a:pPr lvl="1"/>
            <a:r>
              <a:rPr lang="en-US" altLang="en-US" sz="2800"/>
              <a:t>Treat the Whole Person:</a:t>
            </a:r>
          </a:p>
          <a:p>
            <a:pPr lvl="1"/>
            <a:r>
              <a:rPr lang="en-US" altLang="en-US" sz="2800"/>
              <a:t>Preventive Medicine:</a:t>
            </a:r>
          </a:p>
          <a:p>
            <a:pPr lvl="1"/>
            <a:r>
              <a:rPr lang="en-US" altLang="en-US" sz="2800"/>
              <a:t>Wellness</a:t>
            </a:r>
          </a:p>
          <a:p>
            <a:pPr lvl="1"/>
            <a:r>
              <a:rPr lang="en-US" altLang="en-US" sz="2800"/>
              <a:t>Doctor as Teacher</a:t>
            </a:r>
          </a:p>
        </p:txBody>
      </p:sp>
    </p:spTree>
    <p:extLst>
      <p:ext uri="{BB962C8B-B14F-4D97-AF65-F5344CB8AC3E}">
        <p14:creationId xmlns:p14="http://schemas.microsoft.com/office/powerpoint/2010/main" val="29973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8675" y="304801"/>
            <a:ext cx="8001000" cy="963613"/>
          </a:xfrm>
        </p:spPr>
        <p:txBody>
          <a:bodyPr/>
          <a:lstStyle/>
          <a:p>
            <a:r>
              <a:rPr lang="en-US" altLang="en-US" sz="3400"/>
              <a:t> These Principles Apply…</a:t>
            </a:r>
            <a:br>
              <a:rPr lang="en-US" altLang="en-US" sz="3400"/>
            </a:br>
            <a:r>
              <a:rPr lang="en-US" altLang="en-US" sz="3400"/>
              <a:t>To Everything We Do…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When You are working with the natural principles that apply to all of nature … and you are moving in the right direction… you will make progress with the patient…</a:t>
            </a:r>
          </a:p>
          <a:p>
            <a:r>
              <a:rPr lang="en-US" altLang="en-US"/>
              <a:t>How do you know if you are going in the right direction….?</a:t>
            </a:r>
          </a:p>
        </p:txBody>
      </p:sp>
    </p:spTree>
    <p:extLst>
      <p:ext uri="{BB962C8B-B14F-4D97-AF65-F5344CB8AC3E}">
        <p14:creationId xmlns:p14="http://schemas.microsoft.com/office/powerpoint/2010/main" val="40870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549275"/>
            <a:ext cx="8218487" cy="719138"/>
          </a:xfrm>
        </p:spPr>
        <p:txBody>
          <a:bodyPr/>
          <a:lstStyle/>
          <a:p>
            <a:r>
              <a:rPr lang="en-US" altLang="en-US" sz="3000" b="1"/>
              <a:t>The Principles Guide You …</a:t>
            </a:r>
            <a:r>
              <a:rPr lang="en-US" altLang="en-US" sz="3000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9138"/>
            <a:ext cx="8229600" cy="44640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Learn &amp; develop Autonomic Response System Testing methods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And Listen, Feel, Sense, &amp; Notice – the Patients Autonomic Response  –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in Real Time….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Then support the results with lab tests etc.</a:t>
            </a:r>
          </a:p>
        </p:txBody>
      </p:sp>
    </p:spTree>
    <p:extLst>
      <p:ext uri="{BB962C8B-B14F-4D97-AF65-F5344CB8AC3E}">
        <p14:creationId xmlns:p14="http://schemas.microsoft.com/office/powerpoint/2010/main" val="7809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We All Need to Continue Developing Our Felt Senses…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Through Workshops… and in our Practices</a:t>
            </a:r>
          </a:p>
          <a:p>
            <a:r>
              <a:rPr lang="en-US" altLang="en-US"/>
              <a:t>Autonomic Response Testing</a:t>
            </a:r>
          </a:p>
          <a:p>
            <a:r>
              <a:rPr lang="en-US" altLang="en-US"/>
              <a:t>Applied Kinesiology Training</a:t>
            </a:r>
          </a:p>
          <a:p>
            <a:r>
              <a:rPr lang="en-US" altLang="en-US"/>
              <a:t>Applied Physiology Training</a:t>
            </a:r>
          </a:p>
          <a:p>
            <a:r>
              <a:rPr lang="en-US" altLang="en-US"/>
              <a:t>EAV etc.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2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Naturopathic Treatments … Are They Magic??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60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/>
              <a:t>Without Continuing to Develop Autonomic Sensing…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/>
              <a:t> We Lose our Art …..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/>
              <a:t>Which is Really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/>
              <a:t> Energetic Applications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/>
              <a:t>Of Our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/>
              <a:t>Science Based Principles….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60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/>
              <a:t>Its Our Real magic</a:t>
            </a:r>
          </a:p>
        </p:txBody>
      </p:sp>
    </p:spTree>
    <p:extLst>
      <p:ext uri="{BB962C8B-B14F-4D97-AF65-F5344CB8AC3E}">
        <p14:creationId xmlns:p14="http://schemas.microsoft.com/office/powerpoint/2010/main" val="18701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Everyone of Us Has this Ability……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0739" y="1752600"/>
            <a:ext cx="5157787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Its inherent within our nervous systems….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Some have it more developed than others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It needs training to develop it to a high of sophistication/distinction…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We tend to not talk about it or emphasize it… because we want to fit in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	….To a world of “Muggles”…..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2349501"/>
            <a:ext cx="2592387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0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Challenge Methods for the Differentiation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Even though there is an anatomical &amp; neurophysiological basis to all of this…. </a:t>
            </a:r>
          </a:p>
          <a:p>
            <a:r>
              <a:rPr lang="en-US" altLang="en-US"/>
              <a:t>That information isn’t the purpose of this presentation!!!</a:t>
            </a:r>
          </a:p>
          <a:p>
            <a:r>
              <a:rPr lang="en-US" altLang="en-US"/>
              <a:t>Demonstrating its use is……</a:t>
            </a:r>
          </a:p>
        </p:txBody>
      </p:sp>
    </p:spTree>
    <p:extLst>
      <p:ext uri="{BB962C8B-B14F-4D97-AF65-F5344CB8AC3E}">
        <p14:creationId xmlns:p14="http://schemas.microsoft.com/office/powerpoint/2010/main" val="35654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You Can’t Learn This From a Book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All the Great One’s use this process in some capacity…</a:t>
            </a:r>
          </a:p>
          <a:p>
            <a:r>
              <a:rPr lang="en-US" altLang="en-US" sz="2800"/>
              <a:t>They often don’t speak openly about it…</a:t>
            </a:r>
          </a:p>
          <a:p>
            <a:r>
              <a:rPr lang="en-US" altLang="en-US" sz="2800"/>
              <a:t>To Develop your felt sense and Autonomic Response testing ….</a:t>
            </a:r>
          </a:p>
          <a:p>
            <a:r>
              <a:rPr lang="en-US" altLang="en-US" sz="2800"/>
              <a:t>You will need </a:t>
            </a:r>
            <a:r>
              <a:rPr lang="en-US" altLang="en-US" sz="2800" u="sng"/>
              <a:t>mentoring</a:t>
            </a:r>
            <a:r>
              <a:rPr lang="en-US" altLang="en-US" sz="2800"/>
              <a:t>, and </a:t>
            </a:r>
            <a:r>
              <a:rPr lang="en-US" altLang="en-US" sz="2800" u="sng"/>
              <a:t>attending workshops…..</a:t>
            </a:r>
          </a:p>
          <a:p>
            <a:r>
              <a:rPr lang="en-US" altLang="en-US" sz="2800"/>
              <a:t>And </a:t>
            </a:r>
            <a:r>
              <a:rPr lang="en-US" altLang="en-US" sz="2800" u="sng"/>
              <a:t>practice</a:t>
            </a:r>
            <a:r>
              <a:rPr lang="en-US" altLang="en-US" sz="2800"/>
              <a:t> in between…..</a:t>
            </a:r>
          </a:p>
        </p:txBody>
      </p:sp>
    </p:spTree>
    <p:extLst>
      <p:ext uri="{BB962C8B-B14F-4D97-AF65-F5344CB8AC3E}">
        <p14:creationId xmlns:p14="http://schemas.microsoft.com/office/powerpoint/2010/main" val="37796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Workshops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Spinal Screening Techniques</a:t>
            </a:r>
          </a:p>
          <a:p>
            <a:r>
              <a:rPr lang="en-US" altLang="en-US"/>
              <a:t>Upper Extremity Manual Muscle Testing</a:t>
            </a:r>
          </a:p>
          <a:p>
            <a:r>
              <a:rPr lang="en-US" altLang="en-US"/>
              <a:t>Lower Extremity Manual Muscle Testing</a:t>
            </a:r>
          </a:p>
        </p:txBody>
      </p:sp>
    </p:spTree>
    <p:extLst>
      <p:ext uri="{BB962C8B-B14F-4D97-AF65-F5344CB8AC3E}">
        <p14:creationId xmlns:p14="http://schemas.microsoft.com/office/powerpoint/2010/main" val="31492374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sz="3900"/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5279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3029</Words>
  <Application>Microsoft Office PowerPoint</Application>
  <PresentationFormat>Widescreen</PresentationFormat>
  <Paragraphs>627</Paragraphs>
  <Slides>92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92</vt:i4>
      </vt:variant>
    </vt:vector>
  </HeadingPairs>
  <TitlesOfParts>
    <vt:vector size="101" baseType="lpstr">
      <vt:lpstr>Arial</vt:lpstr>
      <vt:lpstr>Calibri</vt:lpstr>
      <vt:lpstr>Times New Roman</vt:lpstr>
      <vt:lpstr>Verdana</vt:lpstr>
      <vt:lpstr>Wingdings</vt:lpstr>
      <vt:lpstr>Profile</vt:lpstr>
      <vt:lpstr>Microsoft Excel Worksheet</vt:lpstr>
      <vt:lpstr>Microsoft Graph Chart</vt:lpstr>
      <vt:lpstr>Microsoft Graph 2000 Chart</vt:lpstr>
      <vt:lpstr>Autonomic Response Testing</vt:lpstr>
      <vt:lpstr>Autonomic Response Testing</vt:lpstr>
      <vt:lpstr>Autonomic Nervous System</vt:lpstr>
      <vt:lpstr>Types of Autonomic Responses Testing Methods</vt:lpstr>
      <vt:lpstr>Muscle Response Testing</vt:lpstr>
      <vt:lpstr>Autonomic Response</vt:lpstr>
      <vt:lpstr>Types of Response</vt:lpstr>
      <vt:lpstr>Manual Muscle Testing Methods</vt:lpstr>
      <vt:lpstr>Challenge Methods for the Differentiation</vt:lpstr>
      <vt:lpstr>Screening Methods Summary</vt:lpstr>
      <vt:lpstr>Challenge the Central Nervous System </vt:lpstr>
      <vt:lpstr>Central Nervous System</vt:lpstr>
      <vt:lpstr>Central Nervous System Disrupted</vt:lpstr>
      <vt:lpstr>Challenge the Peripheral Nervous System</vt:lpstr>
      <vt:lpstr>Peripheral Nervous System</vt:lpstr>
      <vt:lpstr>Challenge the Autonomic Nervous System</vt:lpstr>
      <vt:lpstr>Autonomic Nervous System</vt:lpstr>
      <vt:lpstr>Cervical Spine  Screening Challenge</vt:lpstr>
      <vt:lpstr>Thoracic Spine Screening Challenge</vt:lpstr>
      <vt:lpstr>Example: Screening Low Back/Pelvis</vt:lpstr>
      <vt:lpstr>Lumbar Spine Screening Challenges</vt:lpstr>
      <vt:lpstr>Lumbar Spine Pelvis Screening Challenges</vt:lpstr>
      <vt:lpstr>Lumbar Spine Pelvis Screening Challenges</vt:lpstr>
      <vt:lpstr>The Shoulder  – A Complex Structure</vt:lpstr>
      <vt:lpstr>Example: Shoulder-  Divide the Functions and Test</vt:lpstr>
      <vt:lpstr>Manual Muscle Testing Shoulder Exam</vt:lpstr>
      <vt:lpstr>Manual Muscle Testing  Shoulder Exam (cont’d)</vt:lpstr>
      <vt:lpstr>Functional Muscle Testing Exam Shoulder</vt:lpstr>
      <vt:lpstr>Details: Differential Diagnosis of the Pain Generators in the Problem Area</vt:lpstr>
      <vt:lpstr>Challenge Methods for the Differentiation</vt:lpstr>
      <vt:lpstr>A. Skin/Scar/Fascia</vt:lpstr>
      <vt:lpstr>Skin/Scar/Fascia</vt:lpstr>
      <vt:lpstr>B. Muscle Challenge Technique</vt:lpstr>
      <vt:lpstr>C. Joint Challenge Technique</vt:lpstr>
      <vt:lpstr>D.Tendons</vt:lpstr>
      <vt:lpstr>D. Tendon Challenge Technique</vt:lpstr>
      <vt:lpstr>E. Ligament Challenge Technique</vt:lpstr>
      <vt:lpstr>E. Ligaments</vt:lpstr>
      <vt:lpstr>F. Disc Challenge Technique</vt:lpstr>
      <vt:lpstr>G. The Cerebrospinal Fluid System</vt:lpstr>
      <vt:lpstr>G. The CSF System</vt:lpstr>
      <vt:lpstr>G. Cranial Challenge Technique</vt:lpstr>
      <vt:lpstr>Phase of Injury &amp; Healing Cycle </vt:lpstr>
      <vt:lpstr>Acute Treatments</vt:lpstr>
      <vt:lpstr>Chronic Treatments</vt:lpstr>
      <vt:lpstr>Think of General Principle Regarding Connective Tissue Repair</vt:lpstr>
      <vt:lpstr>Stability/Instability</vt:lpstr>
      <vt:lpstr>Naturopathic Tools That Work!!!</vt:lpstr>
      <vt:lpstr>Joint and Soft Tissue Manipulation</vt:lpstr>
      <vt:lpstr>Tissue Manipulation</vt:lpstr>
      <vt:lpstr>Frequency Specific Microcurrent</vt:lpstr>
      <vt:lpstr>BIOLOGIC RESONANCE</vt:lpstr>
      <vt:lpstr>Biologic Resonance</vt:lpstr>
      <vt:lpstr>Fibromyalgia from Spine Trauma</vt:lpstr>
      <vt:lpstr>FSM  Treatment Protocol</vt:lpstr>
      <vt:lpstr>                 IL-1      normal= 0-25pg/ml</vt:lpstr>
      <vt:lpstr>               TNF-alpha    normal=0-25pg/ml</vt:lpstr>
      <vt:lpstr>  IL-6     normal=0.25pg/ml</vt:lpstr>
      <vt:lpstr>             Substance P   normal=0-30pg/ml</vt:lpstr>
      <vt:lpstr>          Beta Endorphin    normal 0-35 pg/ml</vt:lpstr>
      <vt:lpstr>                 Cortisol          normal 5-25 ug/ml </vt:lpstr>
      <vt:lpstr>Pain Relief - Recovery</vt:lpstr>
      <vt:lpstr>Optimal  Response</vt:lpstr>
      <vt:lpstr>Fibromyalgia - Outcome</vt:lpstr>
      <vt:lpstr>Cervical Myofascial Pain 50 Cases published – TICC, 1998</vt:lpstr>
      <vt:lpstr>Lumbar Myofascial Pain  23 Cases Published -  JBMT, 2004</vt:lpstr>
      <vt:lpstr>Treating Neuropathic Pain Unpublished Data</vt:lpstr>
      <vt:lpstr>Outcomes in Neuropathic Pain</vt:lpstr>
      <vt:lpstr>Diabetic Peripheral Neuropathy</vt:lpstr>
      <vt:lpstr>Restore Sensation – Heal Wounds</vt:lpstr>
      <vt:lpstr>FSM  Blinded Animal Research V. Reeve, W. Reilly, U of Sydney, 2003</vt:lpstr>
      <vt:lpstr>Frequency Specific Response</vt:lpstr>
      <vt:lpstr>Microcurrent Increases ATP</vt:lpstr>
      <vt:lpstr> </vt:lpstr>
      <vt:lpstr> </vt:lpstr>
      <vt:lpstr>Frequency Specific Microcurrent</vt:lpstr>
      <vt:lpstr>Acupuncture</vt:lpstr>
      <vt:lpstr>Neural Therapy</vt:lpstr>
      <vt:lpstr>Regeneration Injection Therapies (RIT)</vt:lpstr>
      <vt:lpstr>Prolotherapy</vt:lpstr>
      <vt:lpstr>Prolotherapy</vt:lpstr>
      <vt:lpstr>PRP- Platelet Rich Plasma</vt:lpstr>
      <vt:lpstr>The Potential of Naturopathic Medicine</vt:lpstr>
      <vt:lpstr>Naturopathic Principles:</vt:lpstr>
      <vt:lpstr> These Principles Apply… To Everything We Do…</vt:lpstr>
      <vt:lpstr>The Principles Guide You … </vt:lpstr>
      <vt:lpstr>We All Need to Continue Developing Our Felt Senses…</vt:lpstr>
      <vt:lpstr>Naturopathic Treatments … Are They Magic??</vt:lpstr>
      <vt:lpstr>Everyone of Us Has this Ability……</vt:lpstr>
      <vt:lpstr>You Can’t Learn This From a Book</vt:lpstr>
      <vt:lpstr>Workshops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Autonomic Response Testing</dc:title>
  <dc:creator>Timothy</dc:creator>
  <cp:lastModifiedBy>Timothy</cp:lastModifiedBy>
  <cp:revision>1</cp:revision>
  <dcterms:created xsi:type="dcterms:W3CDTF">2018-04-20T16:25:15Z</dcterms:created>
  <dcterms:modified xsi:type="dcterms:W3CDTF">2018-04-20T16:26:13Z</dcterms:modified>
</cp:coreProperties>
</file>